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647" r:id="rId2"/>
    <p:sldId id="648" r:id="rId3"/>
    <p:sldId id="571" r:id="rId4"/>
    <p:sldId id="572" r:id="rId5"/>
    <p:sldId id="645" r:id="rId6"/>
    <p:sldId id="646" r:id="rId7"/>
    <p:sldId id="278" r:id="rId8"/>
    <p:sldId id="279" r:id="rId9"/>
    <p:sldId id="276" r:id="rId10"/>
    <p:sldId id="277" r:id="rId11"/>
  </p:sldIdLst>
  <p:sldSz cx="12192000" cy="6858000"/>
  <p:notesSz cx="6794500" cy="99314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3892C0-345B-484C-B316-3512DDC5C65C}" v="112" dt="2023-09-27T10:29:02.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82" d="100"/>
          <a:sy n="82" d="100"/>
        </p:scale>
        <p:origin x="413"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ten Korsgaard" userId="67a1dda1-7b4f-4a1a-9cdd-e1199a1b15ff" providerId="ADAL" clId="{DD3892C0-345B-484C-B316-3512DDC5C65C}"/>
    <pc:docChg chg="undo redo custSel addSld delSld modSld sldOrd modNotesMaster">
      <pc:chgData name="Morten Korsgaard" userId="67a1dda1-7b4f-4a1a-9cdd-e1199a1b15ff" providerId="ADAL" clId="{DD3892C0-345B-484C-B316-3512DDC5C65C}" dt="2023-09-27T10:29:23.549" v="2013" actId="1076"/>
      <pc:docMkLst>
        <pc:docMk/>
      </pc:docMkLst>
      <pc:sldChg chg="modSp mod modNotes">
        <pc:chgData name="Morten Korsgaard" userId="67a1dda1-7b4f-4a1a-9cdd-e1199a1b15ff" providerId="ADAL" clId="{DD3892C0-345B-484C-B316-3512DDC5C65C}" dt="2023-09-26T09:00:35.094" v="1990" actId="14100"/>
        <pc:sldMkLst>
          <pc:docMk/>
          <pc:sldMk cId="1019436049" sldId="276"/>
        </pc:sldMkLst>
        <pc:graphicFrameChg chg="mod modGraphic">
          <ac:chgData name="Morten Korsgaard" userId="67a1dda1-7b4f-4a1a-9cdd-e1199a1b15ff" providerId="ADAL" clId="{DD3892C0-345B-484C-B316-3512DDC5C65C}" dt="2023-09-26T09:00:35.094" v="1990" actId="14100"/>
          <ac:graphicFrameMkLst>
            <pc:docMk/>
            <pc:sldMk cId="1019436049" sldId="276"/>
            <ac:graphicFrameMk id="3" creationId="{9241C5E6-9AD9-2442-BFFA-8872198CB9A1}"/>
          </ac:graphicFrameMkLst>
        </pc:graphicFrameChg>
      </pc:sldChg>
      <pc:sldChg chg="modSp mod modNotes">
        <pc:chgData name="Morten Korsgaard" userId="67a1dda1-7b4f-4a1a-9cdd-e1199a1b15ff" providerId="ADAL" clId="{DD3892C0-345B-484C-B316-3512DDC5C65C}" dt="2023-09-26T09:00:43.529" v="1992" actId="14100"/>
        <pc:sldMkLst>
          <pc:docMk/>
          <pc:sldMk cId="3754055013" sldId="277"/>
        </pc:sldMkLst>
        <pc:graphicFrameChg chg="mod modGraphic">
          <ac:chgData name="Morten Korsgaard" userId="67a1dda1-7b4f-4a1a-9cdd-e1199a1b15ff" providerId="ADAL" clId="{DD3892C0-345B-484C-B316-3512DDC5C65C}" dt="2023-09-26T09:00:43.529" v="1992" actId="14100"/>
          <ac:graphicFrameMkLst>
            <pc:docMk/>
            <pc:sldMk cId="3754055013" sldId="277"/>
            <ac:graphicFrameMk id="3" creationId="{9241C5E6-9AD9-2442-BFFA-8872198CB9A1}"/>
          </ac:graphicFrameMkLst>
        </pc:graphicFrameChg>
      </pc:sldChg>
      <pc:sldChg chg="modSp mod modNotes">
        <pc:chgData name="Morten Korsgaard" userId="67a1dda1-7b4f-4a1a-9cdd-e1199a1b15ff" providerId="ADAL" clId="{DD3892C0-345B-484C-B316-3512DDC5C65C}" dt="2023-09-26T09:00:12.190" v="1984" actId="14100"/>
        <pc:sldMkLst>
          <pc:docMk/>
          <pc:sldMk cId="4257888381" sldId="278"/>
        </pc:sldMkLst>
        <pc:graphicFrameChg chg="mod modGraphic">
          <ac:chgData name="Morten Korsgaard" userId="67a1dda1-7b4f-4a1a-9cdd-e1199a1b15ff" providerId="ADAL" clId="{DD3892C0-345B-484C-B316-3512DDC5C65C}" dt="2023-09-26T09:00:12.190" v="1984" actId="14100"/>
          <ac:graphicFrameMkLst>
            <pc:docMk/>
            <pc:sldMk cId="4257888381" sldId="278"/>
            <ac:graphicFrameMk id="3" creationId="{9241C5E6-9AD9-2442-BFFA-8872198CB9A1}"/>
          </ac:graphicFrameMkLst>
        </pc:graphicFrameChg>
      </pc:sldChg>
      <pc:sldChg chg="modSp mod modNotes">
        <pc:chgData name="Morten Korsgaard" userId="67a1dda1-7b4f-4a1a-9cdd-e1199a1b15ff" providerId="ADAL" clId="{DD3892C0-345B-484C-B316-3512DDC5C65C}" dt="2023-09-26T09:00:20.265" v="1986" actId="14100"/>
        <pc:sldMkLst>
          <pc:docMk/>
          <pc:sldMk cId="4243177316" sldId="279"/>
        </pc:sldMkLst>
        <pc:graphicFrameChg chg="mod modGraphic">
          <ac:chgData name="Morten Korsgaard" userId="67a1dda1-7b4f-4a1a-9cdd-e1199a1b15ff" providerId="ADAL" clId="{DD3892C0-345B-484C-B316-3512DDC5C65C}" dt="2023-09-26T09:00:20.265" v="1986" actId="14100"/>
          <ac:graphicFrameMkLst>
            <pc:docMk/>
            <pc:sldMk cId="4243177316" sldId="279"/>
            <ac:graphicFrameMk id="3" creationId="{9241C5E6-9AD9-2442-BFFA-8872198CB9A1}"/>
          </ac:graphicFrameMkLst>
        </pc:graphicFrameChg>
      </pc:sldChg>
      <pc:sldChg chg="modSp mod modNotes">
        <pc:chgData name="Morten Korsgaard" userId="67a1dda1-7b4f-4a1a-9cdd-e1199a1b15ff" providerId="ADAL" clId="{DD3892C0-345B-484C-B316-3512DDC5C65C}" dt="2023-09-26T08:59:13.391" v="1971" actId="14100"/>
        <pc:sldMkLst>
          <pc:docMk/>
          <pc:sldMk cId="2398253606" sldId="571"/>
        </pc:sldMkLst>
        <pc:graphicFrameChg chg="mod modGraphic">
          <ac:chgData name="Morten Korsgaard" userId="67a1dda1-7b4f-4a1a-9cdd-e1199a1b15ff" providerId="ADAL" clId="{DD3892C0-345B-484C-B316-3512DDC5C65C}" dt="2023-09-26T08:59:13.391" v="1971" actId="14100"/>
          <ac:graphicFrameMkLst>
            <pc:docMk/>
            <pc:sldMk cId="2398253606" sldId="571"/>
            <ac:graphicFrameMk id="3" creationId="{9241C5E6-9AD9-2442-BFFA-8872198CB9A1}"/>
          </ac:graphicFrameMkLst>
        </pc:graphicFrameChg>
      </pc:sldChg>
      <pc:sldChg chg="modSp mod modNotes">
        <pc:chgData name="Morten Korsgaard" userId="67a1dda1-7b4f-4a1a-9cdd-e1199a1b15ff" providerId="ADAL" clId="{DD3892C0-345B-484C-B316-3512DDC5C65C}" dt="2023-09-26T08:59:25.051" v="1974" actId="14100"/>
        <pc:sldMkLst>
          <pc:docMk/>
          <pc:sldMk cId="4049293561" sldId="572"/>
        </pc:sldMkLst>
        <pc:graphicFrameChg chg="mod modGraphic">
          <ac:chgData name="Morten Korsgaard" userId="67a1dda1-7b4f-4a1a-9cdd-e1199a1b15ff" providerId="ADAL" clId="{DD3892C0-345B-484C-B316-3512DDC5C65C}" dt="2023-09-26T08:59:25.051" v="1974" actId="14100"/>
          <ac:graphicFrameMkLst>
            <pc:docMk/>
            <pc:sldMk cId="4049293561" sldId="572"/>
            <ac:graphicFrameMk id="3" creationId="{9241C5E6-9AD9-2442-BFFA-8872198CB9A1}"/>
          </ac:graphicFrameMkLst>
        </pc:graphicFrameChg>
      </pc:sldChg>
      <pc:sldChg chg="modSp mod modNotes">
        <pc:chgData name="Morten Korsgaard" userId="67a1dda1-7b4f-4a1a-9cdd-e1199a1b15ff" providerId="ADAL" clId="{DD3892C0-345B-484C-B316-3512DDC5C65C}" dt="2023-09-26T08:59:39.650" v="1978" actId="20577"/>
        <pc:sldMkLst>
          <pc:docMk/>
          <pc:sldMk cId="25779048" sldId="645"/>
        </pc:sldMkLst>
        <pc:graphicFrameChg chg="mod modGraphic">
          <ac:chgData name="Morten Korsgaard" userId="67a1dda1-7b4f-4a1a-9cdd-e1199a1b15ff" providerId="ADAL" clId="{DD3892C0-345B-484C-B316-3512DDC5C65C}" dt="2023-09-26T08:59:39.650" v="1978" actId="20577"/>
          <ac:graphicFrameMkLst>
            <pc:docMk/>
            <pc:sldMk cId="25779048" sldId="645"/>
            <ac:graphicFrameMk id="3" creationId="{9241C5E6-9AD9-2442-BFFA-8872198CB9A1}"/>
          </ac:graphicFrameMkLst>
        </pc:graphicFrameChg>
      </pc:sldChg>
      <pc:sldChg chg="modSp mod modNotes">
        <pc:chgData name="Morten Korsgaard" userId="67a1dda1-7b4f-4a1a-9cdd-e1199a1b15ff" providerId="ADAL" clId="{DD3892C0-345B-484C-B316-3512DDC5C65C}" dt="2023-09-26T08:59:57.454" v="1980" actId="14100"/>
        <pc:sldMkLst>
          <pc:docMk/>
          <pc:sldMk cId="3951295069" sldId="646"/>
        </pc:sldMkLst>
        <pc:graphicFrameChg chg="mod modGraphic">
          <ac:chgData name="Morten Korsgaard" userId="67a1dda1-7b4f-4a1a-9cdd-e1199a1b15ff" providerId="ADAL" clId="{DD3892C0-345B-484C-B316-3512DDC5C65C}" dt="2023-09-26T08:59:57.454" v="1980" actId="14100"/>
          <ac:graphicFrameMkLst>
            <pc:docMk/>
            <pc:sldMk cId="3951295069" sldId="646"/>
            <ac:graphicFrameMk id="3" creationId="{9241C5E6-9AD9-2442-BFFA-8872198CB9A1}"/>
          </ac:graphicFrameMkLst>
        </pc:graphicFrameChg>
      </pc:sldChg>
      <pc:sldChg chg="addSp modSp mod modNotes">
        <pc:chgData name="Morten Korsgaard" userId="67a1dda1-7b4f-4a1a-9cdd-e1199a1b15ff" providerId="ADAL" clId="{DD3892C0-345B-484C-B316-3512DDC5C65C}" dt="2023-09-27T10:29:23.549" v="2013" actId="1076"/>
        <pc:sldMkLst>
          <pc:docMk/>
          <pc:sldMk cId="3328213857" sldId="647"/>
        </pc:sldMkLst>
        <pc:spChg chg="add mod">
          <ac:chgData name="Morten Korsgaard" userId="67a1dda1-7b4f-4a1a-9cdd-e1199a1b15ff" providerId="ADAL" clId="{DD3892C0-345B-484C-B316-3512DDC5C65C}" dt="2023-09-27T10:29:23.549" v="2013" actId="1076"/>
          <ac:spMkLst>
            <pc:docMk/>
            <pc:sldMk cId="3328213857" sldId="647"/>
            <ac:spMk id="2" creationId="{BB62F6BC-4203-58F6-997E-D194F9DE58DA}"/>
          </ac:spMkLst>
        </pc:spChg>
        <pc:graphicFrameChg chg="mod modGraphic">
          <ac:chgData name="Morten Korsgaard" userId="67a1dda1-7b4f-4a1a-9cdd-e1199a1b15ff" providerId="ADAL" clId="{DD3892C0-345B-484C-B316-3512DDC5C65C}" dt="2023-09-26T08:58:48.021" v="1964" actId="14100"/>
          <ac:graphicFrameMkLst>
            <pc:docMk/>
            <pc:sldMk cId="3328213857" sldId="647"/>
            <ac:graphicFrameMk id="3" creationId="{9241C5E6-9AD9-2442-BFFA-8872198CB9A1}"/>
          </ac:graphicFrameMkLst>
        </pc:graphicFrameChg>
      </pc:sldChg>
      <pc:sldChg chg="modSp mod modNotes">
        <pc:chgData name="Morten Korsgaard" userId="67a1dda1-7b4f-4a1a-9cdd-e1199a1b15ff" providerId="ADAL" clId="{DD3892C0-345B-484C-B316-3512DDC5C65C}" dt="2023-09-26T08:58:59.026" v="1967" actId="14100"/>
        <pc:sldMkLst>
          <pc:docMk/>
          <pc:sldMk cId="1006666410" sldId="648"/>
        </pc:sldMkLst>
        <pc:graphicFrameChg chg="mod modGraphic">
          <ac:chgData name="Morten Korsgaard" userId="67a1dda1-7b4f-4a1a-9cdd-e1199a1b15ff" providerId="ADAL" clId="{DD3892C0-345B-484C-B316-3512DDC5C65C}" dt="2023-09-26T08:58:59.026" v="1967" actId="14100"/>
          <ac:graphicFrameMkLst>
            <pc:docMk/>
            <pc:sldMk cId="1006666410" sldId="648"/>
            <ac:graphicFrameMk id="3" creationId="{9241C5E6-9AD9-2442-BFFA-8872198CB9A1}"/>
          </ac:graphicFrameMkLst>
        </pc:graphicFrameChg>
      </pc:sldChg>
      <pc:sldChg chg="new del">
        <pc:chgData name="Morten Korsgaard" userId="67a1dda1-7b4f-4a1a-9cdd-e1199a1b15ff" providerId="ADAL" clId="{DD3892C0-345B-484C-B316-3512DDC5C65C}" dt="2023-09-27T10:28:29.984" v="1994" actId="47"/>
        <pc:sldMkLst>
          <pc:docMk/>
          <pc:sldMk cId="625041595" sldId="649"/>
        </pc:sldMkLst>
      </pc:sldChg>
      <pc:sldChg chg="new del ord">
        <pc:chgData name="Morten Korsgaard" userId="67a1dda1-7b4f-4a1a-9cdd-e1199a1b15ff" providerId="ADAL" clId="{DD3892C0-345B-484C-B316-3512DDC5C65C}" dt="2023-09-27T10:28:47.862" v="1999" actId="680"/>
        <pc:sldMkLst>
          <pc:docMk/>
          <pc:sldMk cId="2894081981" sldId="64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D245BEFC-6C6B-45AC-B691-386DE094C555}" type="datetimeFigureOut">
              <a:rPr lang="da-DK" smtClean="0"/>
              <a:t>27-09-2023</a:t>
            </a:fld>
            <a:endParaRPr lang="da-DK"/>
          </a:p>
        </p:txBody>
      </p:sp>
      <p:sp>
        <p:nvSpPr>
          <p:cNvPr id="4" name="Pladsholder til slidebillede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8BBDAEA2-EEA7-4EDE-A8C8-F8F5F8CD297E}" type="slidenum">
              <a:rPr lang="da-DK" smtClean="0"/>
              <a:t>‹nr.›</a:t>
            </a:fld>
            <a:endParaRPr lang="da-DK"/>
          </a:p>
        </p:txBody>
      </p:sp>
    </p:spTree>
    <p:extLst>
      <p:ext uri="{BB962C8B-B14F-4D97-AF65-F5344CB8AC3E}">
        <p14:creationId xmlns:p14="http://schemas.microsoft.com/office/powerpoint/2010/main" val="1071200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80615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3100" y="2290763"/>
            <a:ext cx="11004550" cy="61912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7081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4131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00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9932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133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7225" y="2286000"/>
            <a:ext cx="10972800" cy="6172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8601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3100" y="2290763"/>
            <a:ext cx="11004550" cy="61912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020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3100" y="2290763"/>
            <a:ext cx="11004550" cy="61912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1535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3100" y="2290763"/>
            <a:ext cx="11004550" cy="61912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EB2F42-7EB3-426A-AE0F-BE645EFDC31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85176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2" y="1155050"/>
            <a:ext cx="8091261" cy="300082"/>
          </a:xfrm>
          <a:prstGeom prst="rect">
            <a:avLst/>
          </a:prstGeom>
        </p:spPr>
        <p:txBody>
          <a:bodyPr wrap="square" rtlCol="0">
            <a:spAutoFit/>
          </a:bodyPr>
          <a:lstStyle/>
          <a:p>
            <a:pPr rtl="0"/>
            <a:r>
              <a:rPr lang="en-GB" sz="1350">
                <a:solidFill>
                  <a:srgbClr val="DF6752"/>
                </a:solidFill>
              </a:rPr>
              <a:t>- SLET DETTE SLIDE, FØR DU FÆRDIGGØR PRÆSENTATIONEN</a:t>
            </a:r>
            <a:endParaRPr lang="da-DK" sz="1350" dirty="0">
              <a:solidFill>
                <a:srgbClr val="DF6752"/>
              </a:solidFill>
            </a:endParaRPr>
          </a:p>
        </p:txBody>
      </p:sp>
      <p:sp>
        <p:nvSpPr>
          <p:cNvPr id="5" name="Text Box 48"/>
          <p:cNvSpPr txBox="1">
            <a:spLocks noChangeArrowheads="1"/>
          </p:cNvSpPr>
          <p:nvPr userDrawn="1"/>
        </p:nvSpPr>
        <p:spPr bwMode="auto">
          <a:xfrm>
            <a:off x="587376" y="1960599"/>
            <a:ext cx="2327619" cy="2114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100000"/>
              </a:lnSpc>
              <a:spcAft>
                <a:spcPts val="450"/>
              </a:spcAft>
              <a:defRPr/>
            </a:pPr>
            <a:r>
              <a:rPr lang="en-GB" sz="750" b="1" spc="225" noProof="1">
                <a:solidFill>
                  <a:schemeClr val="tx1"/>
                </a:solidFill>
                <a:latin typeface="+mn-lt"/>
                <a:cs typeface="Arial" panose="020B0604020202020204" pitchFamily="34" charset="0"/>
              </a:rPr>
              <a:t>AAU-SKABELONER TIL POWERPOINT</a:t>
            </a:r>
            <a:br>
              <a:rPr lang="da-DK" sz="750" b="1" noProof="1">
                <a:solidFill>
                  <a:schemeClr val="tx1"/>
                </a:solidFill>
                <a:latin typeface="+mn-lt"/>
                <a:cs typeface="Arial" panose="020B0604020202020204" pitchFamily="34" charset="0"/>
              </a:rPr>
            </a:br>
            <a:br>
              <a:rPr lang="da-DK" sz="750" b="1" noProof="1">
                <a:solidFill>
                  <a:schemeClr val="tx1"/>
                </a:solidFill>
                <a:latin typeface="+mn-lt"/>
                <a:cs typeface="Arial" panose="020B0604020202020204" pitchFamily="34" charset="0"/>
              </a:rPr>
            </a:br>
            <a:r>
              <a:rPr lang="en-GB" sz="675" b="0">
                <a:effectLst/>
                <a:latin typeface="+mn-lt"/>
                <a:ea typeface="Calibri" panose="020F0502020204030204" pitchFamily="34" charset="0"/>
                <a:cs typeface="Times New Roman" panose="02020603050405020304" pitchFamily="18" charset="0"/>
              </a:rPr>
              <a:t>Når du åbner PowerPoint på din pc, kan du vælge mellem to skabeloner i 16:9-format med enten det danske eller engelske AAU-logo.</a:t>
            </a:r>
            <a:endParaRPr lang="da-DK" sz="675" b="0" dirty="0">
              <a:effectLst/>
              <a:latin typeface="+mn-lt"/>
              <a:ea typeface="Calibri" panose="020F0502020204030204" pitchFamily="34" charset="0"/>
              <a:cs typeface="Times New Roman" panose="02020603050405020304" pitchFamily="18" charset="0"/>
            </a:endParaRPr>
          </a:p>
          <a:p>
            <a:pPr rtl="0">
              <a:lnSpc>
                <a:spcPct val="100000"/>
              </a:lnSpc>
              <a:spcAft>
                <a:spcPts val="750"/>
              </a:spcAft>
            </a:pPr>
            <a:r>
              <a:rPr lang="en-GB" sz="675" b="0">
                <a:effectLst/>
                <a:latin typeface="+mn-lt"/>
                <a:ea typeface="Calibri" panose="020F0502020204030204" pitchFamily="34" charset="0"/>
                <a:cs typeface="Times New Roman" panose="02020603050405020304" pitchFamily="18" charset="0"/>
              </a:rPr>
              <a:t>Det er også muligt at hente PowerPoint-skabelonerne på: </a:t>
            </a:r>
            <a:r>
              <a:rPr lang="en-GB" sz="675" b="0">
                <a:effectLst/>
                <a:latin typeface="+mn-lt"/>
                <a:ea typeface="Calibri" panose="020F0502020204030204" pitchFamily="34" charset="0"/>
                <a:cs typeface="Times New Roman" panose="02020603050405020304" pitchFamily="18" charset="0"/>
                <a:hlinkClick r:id="rId2"/>
              </a:rPr>
              <a:t>www.design.aau.dk/skabeloner/powerpoint</a:t>
            </a:r>
            <a:r>
              <a:rPr lang="en-GB" sz="675" b="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685748" rtl="0" eaLnBrk="0" fontAlgn="auto" latinLnBrk="0" hangingPunct="0">
              <a:lnSpc>
                <a:spcPct val="100000"/>
              </a:lnSpc>
              <a:spcBef>
                <a:spcPts val="0"/>
              </a:spcBef>
              <a:spcAft>
                <a:spcPts val="750"/>
              </a:spcAft>
              <a:buClrTx/>
              <a:buSzTx/>
              <a:buFontTx/>
              <a:buNone/>
              <a:tabLst/>
              <a:defRPr/>
            </a:pPr>
            <a:r>
              <a:rPr lang="en-GB" sz="750" b="1" kern="1200" spc="225" noProof="1">
                <a:solidFill>
                  <a:schemeClr val="tx1"/>
                </a:solidFill>
                <a:latin typeface="Arial" charset="0"/>
                <a:ea typeface="+mn-ea"/>
                <a:cs typeface="Arial" panose="020B0604020202020204" pitchFamily="34" charset="0"/>
              </a:rPr>
              <a:t>SKRIFT</a:t>
            </a:r>
            <a:br>
              <a:rPr lang="da-DK" sz="750" b="1" kern="1200" spc="225" noProof="1">
                <a:solidFill>
                  <a:schemeClr val="tx1"/>
                </a:solidFill>
                <a:latin typeface="Arial" charset="0"/>
                <a:ea typeface="+mn-ea"/>
                <a:cs typeface="Arial" panose="020B0604020202020204" pitchFamily="34" charset="0"/>
              </a:rPr>
            </a:br>
            <a:br>
              <a:rPr lang="da-DK" sz="788" b="1" kern="1200" noProof="1">
                <a:solidFill>
                  <a:schemeClr val="tx1"/>
                </a:solidFill>
                <a:latin typeface="Arial" charset="0"/>
                <a:ea typeface="+mn-ea"/>
                <a:cs typeface="Arial" panose="020B0604020202020204" pitchFamily="34" charset="0"/>
              </a:rPr>
            </a:br>
            <a:r>
              <a:rPr lang="en-GB" sz="675" b="0" kern="1200" noProof="1">
                <a:solidFill>
                  <a:schemeClr val="tx1"/>
                </a:solidFill>
                <a:latin typeface="Arial" charset="0"/>
                <a:ea typeface="+mn-ea"/>
                <a:cs typeface="Arial" panose="020B0604020202020204" pitchFamily="34" charset="0"/>
              </a:rPr>
              <a:t>AAU anvender vores sekundære skrifttype Arial i PowerPoint-præsentationer.</a:t>
            </a:r>
          </a:p>
          <a:p>
            <a:pPr rtl="0">
              <a:lnSpc>
                <a:spcPct val="115000"/>
              </a:lnSpc>
              <a:spcAft>
                <a:spcPts val="750"/>
              </a:spcAft>
            </a:pPr>
            <a:endParaRPr lang="da-DK" sz="675" b="0" dirty="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3" y="1960599"/>
            <a:ext cx="2327619" cy="2287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450"/>
              </a:spcAft>
              <a:defRPr/>
            </a:pPr>
            <a:r>
              <a:rPr lang="en-GB" sz="750" b="1" kern="1200" spc="225" noProof="1">
                <a:solidFill>
                  <a:schemeClr val="tx1"/>
                </a:solidFill>
                <a:latin typeface="+mn-lt"/>
                <a:ea typeface="+mn-ea"/>
                <a:cs typeface="Arial" panose="020B0604020202020204" pitchFamily="34" charset="0"/>
              </a:rPr>
              <a:t>SKABELONENS FARVER</a:t>
            </a:r>
          </a:p>
          <a:p>
            <a:pPr rtl="0" eaLnBrk="1" hangingPunct="1">
              <a:lnSpc>
                <a:spcPct val="90000"/>
              </a:lnSpc>
              <a:spcAft>
                <a:spcPts val="450"/>
              </a:spcAft>
              <a:defRPr/>
            </a:pPr>
            <a:br>
              <a:rPr lang="da-DK" sz="825" b="1" kern="1200" noProof="1">
                <a:solidFill>
                  <a:schemeClr val="tx1"/>
                </a:solidFill>
                <a:latin typeface="Arial" charset="0"/>
                <a:ea typeface="+mn-ea"/>
                <a:cs typeface="Arial" panose="020B0604020202020204" pitchFamily="34" charset="0"/>
              </a:rPr>
            </a:br>
            <a:r>
              <a:rPr lang="en-GB" sz="675" b="0" kern="1200" noProof="1">
                <a:solidFill>
                  <a:schemeClr val="tx1"/>
                </a:solidFill>
                <a:latin typeface="Arial" charset="0"/>
                <a:ea typeface="+mn-ea"/>
                <a:cs typeface="Arial" panose="020B0604020202020204" pitchFamily="34" charset="0"/>
              </a:rPr>
              <a:t>Du kan vælge mellem en række farver til baggrunde og grafer.</a:t>
            </a:r>
          </a:p>
          <a:p>
            <a:pPr rtl="0" eaLnBrk="1" hangingPunct="1">
              <a:lnSpc>
                <a:spcPct val="90000"/>
              </a:lnSpc>
              <a:spcAft>
                <a:spcPts val="450"/>
              </a:spcAft>
              <a:defRPr/>
            </a:pPr>
            <a:r>
              <a:rPr lang="en-GB" sz="675" b="0" kern="1200" noProof="1">
                <a:solidFill>
                  <a:schemeClr val="tx1"/>
                </a:solidFill>
                <a:latin typeface="Arial" charset="0"/>
                <a:ea typeface="+mn-ea"/>
                <a:cs typeface="Arial" panose="020B0604020202020204" pitchFamily="34" charset="0"/>
              </a:rPr>
              <a:t>Højreklik på den flade, du vil skifte farve på, og derefter malerbøtte-ikonet (Fyldfarve til figur)</a:t>
            </a:r>
          </a:p>
          <a:p>
            <a:pPr rtl="0" eaLnBrk="1" hangingPunct="1">
              <a:lnSpc>
                <a:spcPct val="90000"/>
              </a:lnSpc>
              <a:spcAft>
                <a:spcPts val="450"/>
              </a:spcAft>
              <a:defRPr/>
            </a:pPr>
            <a:endParaRPr lang="da-DK" sz="750" b="1" spc="225" noProof="1">
              <a:solidFill>
                <a:schemeClr val="tx1"/>
              </a:solidFill>
              <a:latin typeface="+mn-lt"/>
              <a:cs typeface="Arial" panose="020B0604020202020204" pitchFamily="34" charset="0"/>
            </a:endParaRPr>
          </a:p>
          <a:p>
            <a:pPr rtl="0" eaLnBrk="1" hangingPunct="1">
              <a:lnSpc>
                <a:spcPct val="90000"/>
              </a:lnSpc>
              <a:spcAft>
                <a:spcPts val="450"/>
              </a:spcAft>
              <a:defRPr/>
            </a:pPr>
            <a:r>
              <a:rPr lang="en-GB" sz="750" b="1" spc="225" noProof="1">
                <a:solidFill>
                  <a:schemeClr val="tx1"/>
                </a:solidFill>
                <a:latin typeface="+mn-lt"/>
                <a:cs typeface="Arial" panose="020B0604020202020204" pitchFamily="34" charset="0"/>
              </a:rPr>
              <a:t>BILLEDSTØRRELSER</a:t>
            </a:r>
          </a:p>
          <a:p>
            <a:pPr rtl="0" eaLnBrk="1" hangingPunct="1">
              <a:lnSpc>
                <a:spcPct val="90000"/>
              </a:lnSpc>
              <a:spcAft>
                <a:spcPts val="450"/>
              </a:spcAft>
              <a:defRPr/>
            </a:pPr>
            <a:br>
              <a:rPr lang="da-DK" sz="750" b="1" noProof="1">
                <a:solidFill>
                  <a:schemeClr val="tx1"/>
                </a:solidFill>
                <a:latin typeface="+mj-lt"/>
                <a:cs typeface="Arial" panose="020B0604020202020204" pitchFamily="34" charset="0"/>
              </a:rPr>
            </a:br>
            <a:r>
              <a:rPr lang="en-GB" sz="675" b="0" noProof="1">
                <a:solidFill>
                  <a:schemeClr val="tx1"/>
                </a:solidFill>
                <a:latin typeface="+mn-lt"/>
                <a:cs typeface="Arial" panose="020B0604020202020204" pitchFamily="34" charset="0"/>
              </a:rPr>
              <a:t>Sørg for at bruge højkvalitetsbilleder i de forskellige layouts. Undgå at skulle skalerer små billeder op, da dette vil gøre dem pixileret og se uprofessionelt ud. </a:t>
            </a:r>
          </a:p>
          <a:p>
            <a:pPr rtl="0" eaLnBrk="1" hangingPunct="1">
              <a:lnSpc>
                <a:spcPct val="90000"/>
              </a:lnSpc>
              <a:spcAft>
                <a:spcPts val="450"/>
              </a:spcAft>
              <a:defRPr/>
            </a:pPr>
            <a:r>
              <a:rPr lang="en-GB" sz="675" b="0" noProof="1">
                <a:solidFill>
                  <a:schemeClr val="tx1"/>
                </a:solidFill>
                <a:latin typeface="+mn-lt"/>
                <a:cs typeface="Arial" panose="020B0604020202020204" pitchFamily="34" charset="0"/>
              </a:rPr>
              <a:t>Via Skyfish vil i kunne søge og downloade højkvalitetsbilleder fra AAU. </a:t>
            </a:r>
          </a:p>
          <a:p>
            <a:pPr rtl="0" eaLnBrk="1" hangingPunct="1">
              <a:lnSpc>
                <a:spcPct val="90000"/>
              </a:lnSpc>
              <a:spcAft>
                <a:spcPts val="450"/>
              </a:spcAft>
              <a:defRPr/>
            </a:pPr>
            <a:r>
              <a:rPr lang="en-GB" sz="675" b="0" noProof="1">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675" b="0" baseline="0" noProof="1">
                <a:solidFill>
                  <a:schemeClr val="tx1"/>
                </a:solidFill>
                <a:latin typeface="+mn-lt"/>
                <a:cs typeface="Arial" panose="020B0604020202020204" pitchFamily="34" charset="0"/>
              </a:rPr>
            </a:br>
            <a:r>
              <a:rPr lang="en-GB" sz="675" b="1" noProof="1">
                <a:solidFill>
                  <a:schemeClr val="tx1"/>
                </a:solidFill>
                <a:latin typeface="+mn-lt"/>
                <a:cs typeface="Arial" panose="020B0604020202020204" pitchFamily="34" charset="0"/>
              </a:rPr>
              <a:t>Gem som  - Gennemse - Komprimeringsindstillinger. </a:t>
            </a:r>
            <a:r>
              <a:rPr lang="en-GB" sz="675" b="0" noProof="1">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80" y="1959812"/>
            <a:ext cx="2285301" cy="2258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450"/>
              </a:spcAft>
              <a:defRPr/>
            </a:pPr>
            <a:r>
              <a:rPr lang="en-GB" sz="750" b="1" kern="1200" spc="225" noProof="1">
                <a:solidFill>
                  <a:schemeClr val="tx1"/>
                </a:solidFill>
                <a:latin typeface="Arial" charset="0"/>
                <a:ea typeface="+mn-ea"/>
                <a:cs typeface="Arial" panose="020B0604020202020204" pitchFamily="34" charset="0"/>
              </a:rPr>
              <a:t>INDSÆT BILLEDE</a:t>
            </a:r>
          </a:p>
          <a:p>
            <a:pPr rtl="0" eaLnBrk="1" hangingPunct="1">
              <a:lnSpc>
                <a:spcPct val="90000"/>
              </a:lnSpc>
              <a:spcAft>
                <a:spcPts val="450"/>
              </a:spcAft>
              <a:defRPr/>
            </a:pPr>
            <a:br>
              <a:rPr lang="da-DK" sz="825" b="1" kern="1200" noProof="1">
                <a:solidFill>
                  <a:schemeClr val="tx1"/>
                </a:solidFill>
                <a:latin typeface="Arial" charset="0"/>
                <a:ea typeface="+mn-ea"/>
                <a:cs typeface="Arial" panose="020B0604020202020204" pitchFamily="34" charset="0"/>
              </a:rPr>
            </a:br>
            <a:r>
              <a:rPr lang="en-GB" sz="675" b="0" kern="1200" noProof="1">
                <a:solidFill>
                  <a:schemeClr val="tx1"/>
                </a:solidFill>
                <a:latin typeface="Arial" charset="0"/>
                <a:ea typeface="+mn-ea"/>
                <a:cs typeface="Arial" panose="020B0604020202020204" pitchFamily="34" charset="0"/>
              </a:rPr>
              <a:t>På layouts med billedholder: Klik på ikon og vælg </a:t>
            </a:r>
            <a:r>
              <a:rPr lang="en-GB" sz="675" b="1" kern="1200" noProof="1">
                <a:solidFill>
                  <a:schemeClr val="tx1"/>
                </a:solidFill>
                <a:latin typeface="Arial" charset="0"/>
                <a:ea typeface="+mn-ea"/>
                <a:cs typeface="Arial" panose="020B0604020202020204" pitchFamily="34" charset="0"/>
              </a:rPr>
              <a:t>Indsæt</a:t>
            </a:r>
          </a:p>
          <a:p>
            <a:pPr rtl="0" eaLnBrk="1" hangingPunct="1">
              <a:lnSpc>
                <a:spcPct val="90000"/>
              </a:lnSpc>
              <a:spcAft>
                <a:spcPts val="450"/>
              </a:spcAft>
              <a:defRPr/>
            </a:pPr>
            <a:r>
              <a:rPr lang="en-GB" sz="675" b="0" kern="1200" noProof="1">
                <a:solidFill>
                  <a:schemeClr val="tx1"/>
                </a:solidFill>
                <a:latin typeface="Arial" charset="0"/>
                <a:ea typeface="+mn-ea"/>
                <a:cs typeface="Arial" panose="020B0604020202020204" pitchFamily="34" charset="0"/>
              </a:rPr>
              <a:t>Teksten ”Klik her, hvis du vil udskifte billedet” bliver ikke vist i din præsentation.  </a:t>
            </a:r>
          </a:p>
          <a:p>
            <a:pPr rtl="0" eaLnBrk="1" hangingPunct="1">
              <a:lnSpc>
                <a:spcPct val="90000"/>
              </a:lnSpc>
              <a:spcAft>
                <a:spcPts val="450"/>
              </a:spcAft>
              <a:defRPr/>
            </a:pPr>
            <a:endParaRPr lang="da-DK" sz="750" b="1" noProof="1">
              <a:solidFill>
                <a:schemeClr val="tx1"/>
              </a:solidFill>
              <a:latin typeface="+mj-lt"/>
              <a:cs typeface="Arial" panose="020B0604020202020204" pitchFamily="34" charset="0"/>
            </a:endParaRPr>
          </a:p>
          <a:p>
            <a:pPr rtl="0" eaLnBrk="1" hangingPunct="1">
              <a:lnSpc>
                <a:spcPct val="90000"/>
              </a:lnSpc>
              <a:spcAft>
                <a:spcPts val="450"/>
              </a:spcAft>
              <a:defRPr/>
            </a:pPr>
            <a:r>
              <a:rPr lang="en-GB" sz="750" b="1" spc="225" noProof="1">
                <a:solidFill>
                  <a:schemeClr val="tx1"/>
                </a:solidFill>
                <a:latin typeface="+mn-lt"/>
                <a:cs typeface="Arial" panose="020B0604020202020204" pitchFamily="34" charset="0"/>
              </a:rPr>
              <a:t>BESKÆR BILLEDE</a:t>
            </a:r>
          </a:p>
          <a:p>
            <a:pPr rtl="0" eaLnBrk="1" hangingPunct="1">
              <a:lnSpc>
                <a:spcPct val="90000"/>
              </a:lnSpc>
              <a:spcAft>
                <a:spcPts val="450"/>
              </a:spcAft>
              <a:defRPr/>
            </a:pPr>
            <a:br>
              <a:rPr lang="da-DK" sz="750" b="1" noProof="1">
                <a:solidFill>
                  <a:schemeClr val="tx1"/>
                </a:solidFill>
                <a:latin typeface="+mj-lt"/>
                <a:cs typeface="Arial" panose="020B0604020202020204" pitchFamily="34" charset="0"/>
              </a:rPr>
            </a:br>
            <a:r>
              <a:rPr lang="en-GB" sz="675" b="1" kern="1200" noProof="1">
                <a:solidFill>
                  <a:schemeClr val="tx1"/>
                </a:solidFill>
                <a:latin typeface="Arial" charset="0"/>
                <a:ea typeface="+mn-ea"/>
                <a:cs typeface="Arial" panose="020B0604020202020204" pitchFamily="34" charset="0"/>
              </a:rPr>
              <a:t>1</a:t>
            </a:r>
            <a:r>
              <a:rPr lang="en-GB" sz="675" b="0" kern="1200" noProof="1">
                <a:solidFill>
                  <a:schemeClr val="tx1"/>
                </a:solidFill>
                <a:latin typeface="Arial" charset="0"/>
                <a:ea typeface="+mn-ea"/>
                <a:cs typeface="Arial" panose="020B0604020202020204" pitchFamily="34" charset="0"/>
              </a:rPr>
              <a:t>. Klik </a:t>
            </a:r>
            <a:r>
              <a:rPr lang="en-GB" sz="675" b="1" kern="1200" noProof="1">
                <a:solidFill>
                  <a:schemeClr val="tx1"/>
                </a:solidFill>
                <a:latin typeface="Arial" charset="0"/>
                <a:ea typeface="+mn-ea"/>
                <a:cs typeface="Arial" panose="020B0604020202020204" pitchFamily="34" charset="0"/>
              </a:rPr>
              <a:t>Beskær</a:t>
            </a:r>
            <a:r>
              <a:rPr lang="en-GB" sz="675" b="0" kern="1200" noProof="1">
                <a:solidFill>
                  <a:schemeClr val="tx1"/>
                </a:solidFill>
                <a:latin typeface="Arial" charset="0"/>
                <a:ea typeface="+mn-ea"/>
                <a:cs typeface="Arial" panose="020B0604020202020204" pitchFamily="34" charset="0"/>
              </a:rPr>
              <a:t> </a:t>
            </a:r>
            <a:r>
              <a:rPr lang="en-GB" sz="675" b="0" i="1" kern="1200" noProof="1">
                <a:solidFill>
                  <a:schemeClr val="tx1"/>
                </a:solidFill>
                <a:latin typeface="Arial" charset="0"/>
                <a:ea typeface="+mn-ea"/>
                <a:cs typeface="Arial" panose="020B0604020202020204" pitchFamily="34" charset="0"/>
              </a:rPr>
              <a:t>(højreklik på billedet og tryk på ikonet som er vist til højre) </a:t>
            </a:r>
            <a:r>
              <a:rPr lang="en-GB" sz="675" b="0" kern="1200" noProof="1">
                <a:solidFill>
                  <a:schemeClr val="tx1"/>
                </a:solidFill>
                <a:latin typeface="Arial" charset="0"/>
                <a:ea typeface="+mn-ea"/>
                <a:cs typeface="Arial" panose="020B0604020202020204" pitchFamily="34" charset="0"/>
              </a:rPr>
              <a:t>for at ændre billedets fokus/størrelse</a:t>
            </a:r>
          </a:p>
          <a:p>
            <a:pPr rtl="0" eaLnBrk="1" hangingPunct="1">
              <a:lnSpc>
                <a:spcPct val="90000"/>
              </a:lnSpc>
              <a:spcAft>
                <a:spcPts val="450"/>
              </a:spcAft>
              <a:defRPr/>
            </a:pPr>
            <a:r>
              <a:rPr lang="en-GB" sz="675" b="1" kern="1200" noProof="1">
                <a:solidFill>
                  <a:schemeClr val="tx1"/>
                </a:solidFill>
                <a:latin typeface="Arial" charset="0"/>
                <a:ea typeface="+mn-ea"/>
                <a:cs typeface="Arial" panose="020B0604020202020204" pitchFamily="34" charset="0"/>
              </a:rPr>
              <a:t>2. </a:t>
            </a:r>
            <a:r>
              <a:rPr lang="en-GB" sz="675" b="0" kern="1200" noProof="1">
                <a:solidFill>
                  <a:schemeClr val="tx1"/>
                </a:solidFill>
                <a:latin typeface="Arial" charset="0"/>
                <a:ea typeface="+mn-ea"/>
                <a:cs typeface="Arial" panose="020B0604020202020204" pitchFamily="34" charset="0"/>
              </a:rPr>
              <a:t>Ønsker du at skalere billedet </a:t>
            </a:r>
            <a:r>
              <a:rPr lang="en-GB" sz="675" i="1" kern="1200" noProof="1">
                <a:solidFill>
                  <a:schemeClr val="tx1"/>
                </a:solidFill>
                <a:latin typeface="Arial" charset="0"/>
                <a:ea typeface="+mn-ea"/>
                <a:cs typeface="Arial" panose="020B0604020202020204" pitchFamily="34" charset="0"/>
              </a:rPr>
              <a:t>(ændre billedets størrelse uden at ændre dets proportioner)</a:t>
            </a:r>
            <a:r>
              <a:rPr lang="en-GB" sz="675" b="0" i="1" kern="1200" noProof="1">
                <a:solidFill>
                  <a:schemeClr val="tx1"/>
                </a:solidFill>
                <a:latin typeface="Arial" charset="0"/>
                <a:ea typeface="+mn-ea"/>
                <a:cs typeface="Arial" panose="020B0604020202020204" pitchFamily="34" charset="0"/>
              </a:rPr>
              <a:t>, </a:t>
            </a:r>
            <a:r>
              <a:rPr lang="en-GB" sz="675" b="0" kern="1200" noProof="1">
                <a:solidFill>
                  <a:schemeClr val="tx1"/>
                </a:solidFill>
                <a:latin typeface="Arial" charset="0"/>
                <a:ea typeface="+mn-ea"/>
                <a:cs typeface="Arial" panose="020B0604020202020204" pitchFamily="34" charset="0"/>
              </a:rPr>
              <a:t>så hold </a:t>
            </a:r>
            <a:r>
              <a:rPr lang="en-GB" sz="675" b="1" kern="1200" noProof="1">
                <a:solidFill>
                  <a:schemeClr val="tx1"/>
                </a:solidFill>
                <a:latin typeface="Arial" charset="0"/>
                <a:ea typeface="+mn-ea"/>
                <a:cs typeface="Arial" panose="020B0604020202020204" pitchFamily="34" charset="0"/>
              </a:rPr>
              <a:t>SHIFT</a:t>
            </a:r>
            <a:r>
              <a:rPr lang="en-GB" sz="675" b="0" kern="1200" noProof="1">
                <a:solidFill>
                  <a:schemeClr val="tx1"/>
                </a:solidFill>
                <a:latin typeface="Arial" charset="0"/>
                <a:ea typeface="+mn-ea"/>
                <a:cs typeface="Arial" panose="020B0604020202020204" pitchFamily="34" charset="0"/>
              </a:rPr>
              <a:t>-knappen nede, mens du trækker i billedets hjørner</a:t>
            </a:r>
          </a:p>
          <a:p>
            <a:pPr rtl="0" eaLnBrk="1" hangingPunct="1">
              <a:lnSpc>
                <a:spcPct val="90000"/>
              </a:lnSpc>
              <a:spcAft>
                <a:spcPts val="450"/>
              </a:spcAft>
              <a:defRPr/>
            </a:pPr>
            <a:r>
              <a:rPr lang="en-GB" sz="675" b="1" kern="1200" noProof="1">
                <a:solidFill>
                  <a:schemeClr val="tx1"/>
                </a:solidFill>
                <a:latin typeface="Arial" charset="0"/>
                <a:ea typeface="+mn-ea"/>
                <a:cs typeface="Arial" panose="020B0604020202020204" pitchFamily="34" charset="0"/>
              </a:rPr>
              <a:t>3. </a:t>
            </a:r>
            <a:r>
              <a:rPr lang="en-GB" sz="675" b="0" kern="1200" noProof="1">
                <a:solidFill>
                  <a:schemeClr val="tx1"/>
                </a:solidFill>
                <a:latin typeface="Arial" charset="0"/>
                <a:ea typeface="+mn-ea"/>
                <a:cs typeface="Arial" panose="020B0604020202020204" pitchFamily="34" charset="0"/>
              </a:rPr>
              <a:t>Højreklik på billedet og vælg </a:t>
            </a:r>
            <a:r>
              <a:rPr lang="en-GB" sz="675" b="1" kern="1200" noProof="1">
                <a:solidFill>
                  <a:schemeClr val="tx1"/>
                </a:solidFill>
                <a:latin typeface="Arial" charset="0"/>
                <a:ea typeface="+mn-ea"/>
                <a:cs typeface="Arial" panose="020B0604020202020204" pitchFamily="34" charset="0"/>
              </a:rPr>
              <a:t>Placer bagerst</a:t>
            </a:r>
          </a:p>
          <a:p>
            <a:pPr rtl="0" eaLnBrk="1" hangingPunct="1">
              <a:lnSpc>
                <a:spcPct val="90000"/>
              </a:lnSpc>
              <a:spcAft>
                <a:spcPts val="450"/>
              </a:spcAft>
              <a:defRPr/>
            </a:pPr>
            <a:r>
              <a:rPr lang="en-GB" sz="675" b="1" kern="1200" noProof="1">
                <a:solidFill>
                  <a:schemeClr val="tx1"/>
                </a:solidFill>
                <a:latin typeface="Arial" charset="0"/>
                <a:ea typeface="+mn-ea"/>
                <a:cs typeface="Arial" panose="020B0604020202020204" pitchFamily="34" charset="0"/>
              </a:rPr>
              <a:t>Tip: </a:t>
            </a:r>
            <a:r>
              <a:rPr lang="en-GB" sz="675" b="0" kern="1200" noProof="1">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en-GB" sz="675" b="1" kern="1200" noProof="1">
                <a:solidFill>
                  <a:schemeClr val="tx1"/>
                </a:solidFill>
                <a:latin typeface="Arial" charset="0"/>
                <a:ea typeface="+mn-ea"/>
                <a:cs typeface="Arial" panose="020B0604020202020204" pitchFamily="34" charset="0"/>
              </a:rPr>
              <a:t>Placer bagerst</a:t>
            </a:r>
          </a:p>
        </p:txBody>
      </p:sp>
      <p:sp>
        <p:nvSpPr>
          <p:cNvPr id="15" name="Text Box 48"/>
          <p:cNvSpPr txBox="1">
            <a:spLocks noChangeArrowheads="1"/>
          </p:cNvSpPr>
          <p:nvPr userDrawn="1"/>
        </p:nvSpPr>
        <p:spPr bwMode="auto">
          <a:xfrm>
            <a:off x="9116079" y="5936014"/>
            <a:ext cx="2517848" cy="448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rtl="0" eaLnBrk="1" hangingPunct="1">
              <a:lnSpc>
                <a:spcPct val="90000"/>
              </a:lnSpc>
              <a:spcAft>
                <a:spcPts val="450"/>
              </a:spcAft>
              <a:defRPr/>
            </a:pPr>
            <a:r>
              <a:rPr lang="en-GB" sz="750" b="1" spc="225" noProof="1">
                <a:solidFill>
                  <a:schemeClr val="tx1"/>
                </a:solidFill>
                <a:latin typeface="+mn-lt"/>
                <a:cs typeface="Arial" panose="020B0604020202020204" pitchFamily="34" charset="0"/>
              </a:rPr>
              <a:t>MERE INFORMATION</a:t>
            </a:r>
          </a:p>
          <a:p>
            <a:pPr rtl="0" eaLnBrk="1" hangingPunct="1">
              <a:lnSpc>
                <a:spcPct val="90000"/>
              </a:lnSpc>
              <a:spcAft>
                <a:spcPts val="450"/>
              </a:spcAft>
              <a:defRPr/>
            </a:pPr>
            <a:br>
              <a:rPr lang="da-DK" sz="675" b="1" noProof="1">
                <a:solidFill>
                  <a:schemeClr val="tx1"/>
                </a:solidFill>
                <a:latin typeface="+mn-lt"/>
                <a:cs typeface="Arial" panose="020B0604020202020204" pitchFamily="34" charset="0"/>
              </a:rPr>
            </a:br>
            <a:r>
              <a:rPr lang="en-GB" sz="675" b="0" noProof="1">
                <a:solidFill>
                  <a:schemeClr val="tx1"/>
                </a:solidFill>
                <a:latin typeface="+mn-lt"/>
                <a:cs typeface="Arial" panose="020B0604020202020204" pitchFamily="34" charset="0"/>
              </a:rPr>
              <a:t>Se designguiden på</a:t>
            </a:r>
            <a:br>
              <a:rPr lang="da-DK" sz="675" b="0" baseline="0" noProof="1">
                <a:solidFill>
                  <a:schemeClr val="tx1"/>
                </a:solidFill>
                <a:latin typeface="+mn-lt"/>
                <a:cs typeface="Arial" panose="020B0604020202020204" pitchFamily="34" charset="0"/>
              </a:rPr>
            </a:br>
            <a:r>
              <a:rPr lang="en-GB" sz="675" b="0" kern="120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675"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3" y="1959815"/>
            <a:ext cx="2327619" cy="2238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08000" bIns="0" rtlCol="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685748" rtl="0" eaLnBrk="1" fontAlgn="auto" latinLnBrk="0" hangingPunct="1">
              <a:lnSpc>
                <a:spcPct val="100000"/>
              </a:lnSpc>
              <a:spcBef>
                <a:spcPts val="0"/>
              </a:spcBef>
              <a:spcAft>
                <a:spcPts val="450"/>
              </a:spcAft>
              <a:buClrTx/>
              <a:buSzTx/>
              <a:buFontTx/>
              <a:buNone/>
              <a:tabLst/>
              <a:defRPr/>
            </a:pPr>
            <a:r>
              <a:rPr lang="en-GB" sz="750" b="1" kern="1200" spc="225" noProof="1">
                <a:solidFill>
                  <a:schemeClr val="tx1"/>
                </a:solidFill>
                <a:latin typeface="+mn-lt"/>
                <a:ea typeface="+mn-ea"/>
                <a:cs typeface="Arial" panose="020B0604020202020204" pitchFamily="34" charset="0"/>
              </a:rPr>
              <a:t>LAV NYT DIAS/SLIDE </a:t>
            </a:r>
            <a:r>
              <a:rPr lang="en-GB" sz="675" b="0" kern="1200" spc="0" noProof="1">
                <a:solidFill>
                  <a:schemeClr val="tx1"/>
                </a:solidFill>
                <a:latin typeface="Arial" charset="0"/>
                <a:ea typeface="+mn-ea"/>
                <a:cs typeface="Arial" panose="020B0604020202020204" pitchFamily="34" charset="0"/>
              </a:rPr>
              <a:t>(HHV. 2010- + 2013- OG 2016-VERSION)</a:t>
            </a:r>
          </a:p>
          <a:p>
            <a:pPr marL="0" marR="0" lvl="0" indent="0" algn="l" defTabSz="685748" rtl="0" eaLnBrk="1" fontAlgn="auto" latinLnBrk="0" hangingPunct="1">
              <a:lnSpc>
                <a:spcPct val="100000"/>
              </a:lnSpc>
              <a:spcBef>
                <a:spcPts val="0"/>
              </a:spcBef>
              <a:spcAft>
                <a:spcPts val="450"/>
              </a:spcAft>
              <a:buClrTx/>
              <a:buSzTx/>
              <a:buFontTx/>
              <a:buNone/>
              <a:tabLst/>
              <a:defRPr/>
            </a:pPr>
            <a:r>
              <a:rPr lang="en-GB" sz="675" b="0" kern="1200" spc="0" noProof="1">
                <a:solidFill>
                  <a:schemeClr val="tx1"/>
                </a:solidFill>
                <a:latin typeface="Arial" charset="0"/>
                <a:ea typeface="+mn-ea"/>
                <a:cs typeface="Arial" panose="020B0604020202020204" pitchFamily="34" charset="0"/>
              </a:rPr>
              <a:t> </a:t>
            </a:r>
            <a:br>
              <a:rPr lang="da-DK" sz="600" b="1" kern="1200" noProof="1">
                <a:solidFill>
                  <a:schemeClr val="tx1"/>
                </a:solidFill>
                <a:latin typeface="Arial" charset="0"/>
                <a:ea typeface="+mn-ea"/>
                <a:cs typeface="Arial" panose="020B0604020202020204" pitchFamily="34" charset="0"/>
              </a:rPr>
            </a:br>
            <a:r>
              <a:rPr lang="en-GB" sz="675" b="1" kern="1200" noProof="1">
                <a:solidFill>
                  <a:schemeClr val="tx1"/>
                </a:solidFill>
                <a:latin typeface="Arial" charset="0"/>
                <a:ea typeface="+mn-ea"/>
                <a:cs typeface="Arial" panose="020B0604020202020204" pitchFamily="34" charset="0"/>
              </a:rPr>
              <a:t>1. </a:t>
            </a:r>
            <a:r>
              <a:rPr lang="en-GB" sz="675" kern="1200" noProof="1">
                <a:solidFill>
                  <a:schemeClr val="tx1"/>
                </a:solidFill>
                <a:latin typeface="Arial" charset="0"/>
                <a:ea typeface="+mn-ea"/>
                <a:cs typeface="Arial" panose="020B0604020202020204" pitchFamily="34" charset="0"/>
              </a:rPr>
              <a:t>Klik på </a:t>
            </a:r>
            <a:r>
              <a:rPr lang="en-GB" sz="675" b="1" kern="1200" noProof="1">
                <a:solidFill>
                  <a:schemeClr val="tx1"/>
                </a:solidFill>
                <a:latin typeface="Arial" charset="0"/>
                <a:ea typeface="+mn-ea"/>
                <a:cs typeface="Arial" panose="020B0604020202020204" pitchFamily="34" charset="0"/>
              </a:rPr>
              <a:t>Startside/Hjem</a:t>
            </a:r>
          </a:p>
          <a:p>
            <a:pPr rtl="0" eaLnBrk="1" hangingPunct="1">
              <a:lnSpc>
                <a:spcPct val="100000"/>
              </a:lnSpc>
              <a:spcAft>
                <a:spcPts val="450"/>
              </a:spcAft>
              <a:defRPr/>
            </a:pPr>
            <a:r>
              <a:rPr lang="en-GB" sz="675" b="1" noProof="1">
                <a:solidFill>
                  <a:schemeClr val="tx1"/>
                </a:solidFill>
                <a:latin typeface="+mn-lt"/>
                <a:cs typeface="Arial" panose="020B0604020202020204" pitchFamily="34" charset="0"/>
              </a:rPr>
              <a:t>2. </a:t>
            </a:r>
            <a:r>
              <a:rPr lang="en-GB" sz="675" noProof="1">
                <a:solidFill>
                  <a:schemeClr val="tx1"/>
                </a:solidFill>
                <a:latin typeface="+mn-lt"/>
                <a:cs typeface="Arial" panose="020B0604020202020204" pitchFamily="34" charset="0"/>
              </a:rPr>
              <a:t>Under knappen </a:t>
            </a:r>
            <a:r>
              <a:rPr lang="en-GB" sz="675" b="1" noProof="1">
                <a:solidFill>
                  <a:schemeClr val="tx1"/>
                </a:solidFill>
                <a:latin typeface="+mn-lt"/>
                <a:cs typeface="Arial" panose="020B0604020202020204" pitchFamily="34" charset="0"/>
              </a:rPr>
              <a:t>Nyt dias/Nyt slide</a:t>
            </a:r>
            <a:r>
              <a:rPr lang="en-GB" sz="675"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layoutvalg med AAU-design. </a:t>
            </a:r>
          </a:p>
          <a:p>
            <a:pPr rtl="0" eaLnBrk="1" hangingPunct="1">
              <a:spcAft>
                <a:spcPts val="450"/>
              </a:spcAft>
              <a:defRPr/>
            </a:pPr>
            <a:endParaRPr lang="da-DK" altLang="da-DK" sz="675" baseline="0" noProof="1">
              <a:solidFill>
                <a:schemeClr val="tx1"/>
              </a:solidFill>
              <a:latin typeface="+mn-lt"/>
              <a:cs typeface="Arial" panose="020B0604020202020204" pitchFamily="34" charset="0"/>
            </a:endParaRPr>
          </a:p>
          <a:p>
            <a:pPr rtl="0" eaLnBrk="1" hangingPunct="1">
              <a:lnSpc>
                <a:spcPct val="90000"/>
              </a:lnSpc>
              <a:spcAft>
                <a:spcPts val="0"/>
              </a:spcAft>
              <a:defRPr/>
            </a:pPr>
            <a:r>
              <a:rPr lang="en-GB" sz="750" b="1" kern="1200" spc="225" noProof="1">
                <a:solidFill>
                  <a:schemeClr val="tx1"/>
                </a:solidFill>
                <a:latin typeface="Arial" charset="0"/>
                <a:ea typeface="+mn-ea"/>
                <a:cs typeface="Arial" panose="020B0604020202020204" pitchFamily="34" charset="0"/>
              </a:rPr>
              <a:t>GITTER- OG HJÆLPELINJER</a:t>
            </a:r>
          </a:p>
          <a:p>
            <a:pPr rtl="0" eaLnBrk="1" hangingPunct="1">
              <a:lnSpc>
                <a:spcPct val="90000"/>
              </a:lnSpc>
              <a:spcAft>
                <a:spcPts val="0"/>
              </a:spcAft>
              <a:defRPr/>
            </a:pPr>
            <a:endParaRPr lang="da-DK" sz="750" b="1" kern="1200" spc="225" noProof="1">
              <a:solidFill>
                <a:schemeClr val="tx1"/>
              </a:solidFill>
              <a:latin typeface="Arial" charset="0"/>
              <a:ea typeface="+mn-ea"/>
              <a:cs typeface="Arial" panose="020B0604020202020204" pitchFamily="34" charset="0"/>
            </a:endParaRPr>
          </a:p>
          <a:p>
            <a:pPr rtl="0" eaLnBrk="1" hangingPunct="1">
              <a:lnSpc>
                <a:spcPct val="90000"/>
              </a:lnSpc>
              <a:spcAft>
                <a:spcPts val="450"/>
              </a:spcAft>
              <a:defRPr/>
            </a:pPr>
            <a:r>
              <a:rPr lang="en-GB" sz="675" b="0" kern="1200" noProof="1">
                <a:solidFill>
                  <a:schemeClr val="tx1"/>
                </a:solidFill>
                <a:latin typeface="Arial" charset="0"/>
                <a:ea typeface="+mn-ea"/>
                <a:cs typeface="Arial" panose="020B0604020202020204" pitchFamily="34" charset="0"/>
              </a:rPr>
              <a:t>For at få et ensartet udtryk i vores præsentationer er der guidelines i form af </a:t>
            </a:r>
            <a:r>
              <a:rPr lang="en-GB" sz="675" b="1" kern="1200" noProof="1">
                <a:solidFill>
                  <a:schemeClr val="tx1"/>
                </a:solidFill>
                <a:latin typeface="Arial" charset="0"/>
                <a:ea typeface="+mn-ea"/>
                <a:cs typeface="Arial" panose="020B0604020202020204" pitchFamily="34" charset="0"/>
              </a:rPr>
              <a:t>Hjælpelinjer. </a:t>
            </a:r>
            <a:r>
              <a:rPr lang="en-GB" sz="675" b="0" kern="1200" noProof="1">
                <a:solidFill>
                  <a:schemeClr val="tx1"/>
                </a:solidFill>
                <a:latin typeface="Arial" charset="0"/>
                <a:ea typeface="+mn-ea"/>
                <a:cs typeface="Arial" panose="020B0604020202020204" pitchFamily="34" charset="0"/>
              </a:rPr>
              <a:t>For at se disse: </a:t>
            </a:r>
            <a:endParaRPr lang="da-DK" sz="675" b="0" kern="1200" noProof="1">
              <a:solidFill>
                <a:schemeClr val="tx1"/>
              </a:solidFill>
              <a:latin typeface="Arial" charset="0"/>
              <a:ea typeface="+mn-ea"/>
              <a:cs typeface="Arial" panose="020B0604020202020204" pitchFamily="34" charset="0"/>
            </a:endParaRPr>
          </a:p>
          <a:p>
            <a:pPr rtl="0" eaLnBrk="1" hangingPunct="1">
              <a:lnSpc>
                <a:spcPct val="90000"/>
              </a:lnSpc>
              <a:spcAft>
                <a:spcPts val="450"/>
              </a:spcAft>
              <a:defRPr/>
            </a:pPr>
            <a:r>
              <a:rPr lang="en-GB" sz="675" b="1" kern="1200" noProof="1">
                <a:solidFill>
                  <a:schemeClr val="tx1"/>
                </a:solidFill>
                <a:latin typeface="Arial" charset="0"/>
                <a:ea typeface="+mn-ea"/>
                <a:cs typeface="Arial" panose="020B0604020202020204" pitchFamily="34" charset="0"/>
              </a:rPr>
              <a:t>1. </a:t>
            </a:r>
            <a:r>
              <a:rPr lang="en-GB" sz="675" b="0" kern="1200" noProof="1">
                <a:solidFill>
                  <a:schemeClr val="tx1"/>
                </a:solidFill>
                <a:latin typeface="Arial" charset="0"/>
                <a:ea typeface="+mn-ea"/>
                <a:cs typeface="Arial" panose="020B0604020202020204" pitchFamily="34" charset="0"/>
              </a:rPr>
              <a:t>Klik på </a:t>
            </a:r>
            <a:r>
              <a:rPr lang="en-GB" sz="675" b="1" kern="1200" noProof="1">
                <a:solidFill>
                  <a:schemeClr val="tx1"/>
                </a:solidFill>
                <a:latin typeface="Arial" charset="0"/>
                <a:ea typeface="+mn-ea"/>
                <a:cs typeface="Arial" panose="020B0604020202020204" pitchFamily="34" charset="0"/>
              </a:rPr>
              <a:t>Vis</a:t>
            </a:r>
          </a:p>
          <a:p>
            <a:pPr rtl="0" eaLnBrk="1" hangingPunct="1">
              <a:lnSpc>
                <a:spcPct val="90000"/>
              </a:lnSpc>
              <a:spcAft>
                <a:spcPts val="450"/>
              </a:spcAft>
              <a:defRPr/>
            </a:pPr>
            <a:r>
              <a:rPr lang="en-GB" sz="675" b="1" kern="1200" noProof="1">
                <a:solidFill>
                  <a:schemeClr val="tx1"/>
                </a:solidFill>
                <a:latin typeface="Arial" charset="0"/>
                <a:ea typeface="+mn-ea"/>
                <a:cs typeface="Arial" panose="020B0604020202020204" pitchFamily="34" charset="0"/>
              </a:rPr>
              <a:t>2. </a:t>
            </a:r>
            <a:r>
              <a:rPr lang="en-GB" sz="675" b="0" kern="1200" noProof="1">
                <a:solidFill>
                  <a:schemeClr val="tx1"/>
                </a:solidFill>
                <a:latin typeface="Arial" charset="0"/>
                <a:ea typeface="+mn-ea"/>
                <a:cs typeface="Arial" panose="020B0604020202020204" pitchFamily="34" charset="0"/>
              </a:rPr>
              <a:t>Vælg </a:t>
            </a:r>
            <a:r>
              <a:rPr lang="en-GB" sz="675" b="1" kern="1200" noProof="1">
                <a:solidFill>
                  <a:schemeClr val="tx1"/>
                </a:solidFill>
                <a:latin typeface="Arial" charset="0"/>
                <a:ea typeface="+mn-ea"/>
                <a:cs typeface="Arial" panose="020B0604020202020204" pitchFamily="34" charset="0"/>
              </a:rPr>
              <a:t>Gitterlinjer</a:t>
            </a:r>
            <a:r>
              <a:rPr lang="en-GB" sz="675" b="0" kern="1200" noProof="1">
                <a:solidFill>
                  <a:schemeClr val="tx1"/>
                </a:solidFill>
                <a:latin typeface="Arial" charset="0"/>
                <a:ea typeface="+mn-ea"/>
                <a:cs typeface="Arial" panose="020B0604020202020204" pitchFamily="34" charset="0"/>
              </a:rPr>
              <a:t> og/eller </a:t>
            </a:r>
            <a:r>
              <a:rPr lang="en-GB" sz="675" b="1" kern="1200" noProof="1">
                <a:solidFill>
                  <a:schemeClr val="tx1"/>
                </a:solidFill>
                <a:latin typeface="Arial" charset="0"/>
                <a:ea typeface="+mn-ea"/>
                <a:cs typeface="Arial" panose="020B0604020202020204" pitchFamily="34" charset="0"/>
              </a:rPr>
              <a:t>Hjælpelinjer</a:t>
            </a:r>
          </a:p>
          <a:p>
            <a:pPr rtl="0" eaLnBrk="1" hangingPunct="1">
              <a:lnSpc>
                <a:spcPct val="90000"/>
              </a:lnSpc>
              <a:spcAft>
                <a:spcPts val="450"/>
              </a:spcAft>
              <a:defRPr/>
            </a:pPr>
            <a:r>
              <a:rPr lang="en-GB" sz="675" b="1" kern="1200" noProof="1">
                <a:solidFill>
                  <a:srgbClr val="DF6752"/>
                </a:solidFill>
                <a:latin typeface="Arial" charset="0"/>
                <a:ea typeface="+mn-ea"/>
                <a:cs typeface="Arial" panose="020B0604020202020204" pitchFamily="34" charset="0"/>
              </a:rPr>
              <a:t>Tip: </a:t>
            </a:r>
            <a:r>
              <a:rPr lang="en-GB" sz="675" b="0" kern="1200" noProof="1">
                <a:solidFill>
                  <a:srgbClr val="DF6752"/>
                </a:solidFill>
                <a:latin typeface="Arial" charset="0"/>
                <a:ea typeface="+mn-ea"/>
                <a:cs typeface="Arial" panose="020B0604020202020204" pitchFamily="34" charset="0"/>
              </a:rPr>
              <a:t>Tryk </a:t>
            </a:r>
            <a:r>
              <a:rPr lang="en-GB" sz="675" b="1" kern="1200" noProof="1">
                <a:solidFill>
                  <a:srgbClr val="DF6752"/>
                </a:solidFill>
                <a:latin typeface="Arial" charset="0"/>
                <a:ea typeface="+mn-ea"/>
                <a:cs typeface="Arial" panose="020B0604020202020204" pitchFamily="34" charset="0"/>
              </a:rPr>
              <a:t>Alt + F9</a:t>
            </a:r>
            <a:r>
              <a:rPr lang="en-GB" sz="675" b="0" kern="1200" noProof="1">
                <a:solidFill>
                  <a:srgbClr val="DF6752"/>
                </a:solidFill>
                <a:latin typeface="Arial" charset="0"/>
                <a:ea typeface="+mn-ea"/>
                <a:cs typeface="Arial" panose="020B0604020202020204" pitchFamily="34" charset="0"/>
              </a:rPr>
              <a:t> for hurtig visning af hjælpelinjer</a:t>
            </a:r>
          </a:p>
          <a:p>
            <a:pPr rtl="0" eaLnBrk="1" hangingPunct="1">
              <a:spcAft>
                <a:spcPts val="450"/>
              </a:spcAft>
              <a:defRPr/>
            </a:pPr>
            <a:endParaRPr lang="da-DK" altLang="da-DK" sz="675"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9" y="2241762"/>
            <a:ext cx="368255" cy="393946"/>
          </a:xfrm>
          <a:prstGeom prst="rect">
            <a:avLst/>
          </a:prstGeom>
        </p:spPr>
      </p:pic>
      <p:pic>
        <p:nvPicPr>
          <p:cNvPr id="19" name="Billede 36"/>
          <p:cNvPicPr>
            <a:picLocks noChangeAspect="1"/>
          </p:cNvPicPr>
          <p:nvPr userDrawn="1"/>
        </p:nvPicPr>
        <p:blipFill>
          <a:blip r:embed="rId4"/>
          <a:stretch>
            <a:fillRect/>
          </a:stretch>
        </p:blipFill>
        <p:spPr>
          <a:xfrm>
            <a:off x="11265672" y="3658528"/>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3" y="2621888"/>
            <a:ext cx="319516" cy="568784"/>
          </a:xfrm>
          <a:prstGeom prst="rect">
            <a:avLst/>
          </a:prstGeom>
        </p:spPr>
      </p:pic>
      <p:sp>
        <p:nvSpPr>
          <p:cNvPr id="22" name="Rektangel 21"/>
          <p:cNvSpPr/>
          <p:nvPr userDrawn="1"/>
        </p:nvSpPr>
        <p:spPr>
          <a:xfrm>
            <a:off x="509551" y="510317"/>
            <a:ext cx="6096000" cy="923330"/>
          </a:xfrm>
          <a:prstGeom prst="rect">
            <a:avLst/>
          </a:prstGeom>
        </p:spPr>
        <p:txBody>
          <a:bodyPr rtlCol="0">
            <a:spAutoFit/>
          </a:bodyPr>
          <a:lstStyle/>
          <a:p>
            <a:pPr rtl="0"/>
            <a:r>
              <a:rPr lang="en-GB" sz="2700" b="1" spc="225"/>
              <a:t>BRUGERGUIDE</a:t>
            </a:r>
            <a:br>
              <a:rPr lang="en-US" sz="2700" b="1" spc="225" dirty="0"/>
            </a:br>
            <a:endParaRPr lang="da-DK" sz="2700" b="1" spc="225" dirty="0"/>
          </a:p>
        </p:txBody>
      </p:sp>
    </p:spTree>
    <p:extLst>
      <p:ext uri="{BB962C8B-B14F-4D97-AF65-F5344CB8AC3E}">
        <p14:creationId xmlns:p14="http://schemas.microsoft.com/office/powerpoint/2010/main" val="481620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sp>
        <p:nvSpPr>
          <p:cNvPr id="5" name="Picture Placeholder 4"/>
          <p:cNvSpPr>
            <a:spLocks noGrp="1"/>
          </p:cNvSpPr>
          <p:nvPr>
            <p:ph type="pic" sz="quarter" idx="11" hasCustomPrompt="1"/>
          </p:nvPr>
        </p:nvSpPr>
        <p:spPr>
          <a:xfrm>
            <a:off x="-2" y="0"/>
            <a:ext cx="7427915"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6" name="Title 4"/>
          <p:cNvSpPr>
            <a:spLocks noGrp="1"/>
          </p:cNvSpPr>
          <p:nvPr>
            <p:ph type="title" hasCustomPrompt="1"/>
          </p:nvPr>
        </p:nvSpPr>
        <p:spPr>
          <a:xfrm>
            <a:off x="8031880" y="957753"/>
            <a:ext cx="3879477" cy="1987748"/>
          </a:xfrm>
        </p:spPr>
        <p:txBody>
          <a:bodyPr rtlCol="0"/>
          <a:lstStyle>
            <a:lvl1pPr>
              <a:defRPr sz="2700"/>
            </a:lvl1pPr>
          </a:lstStyle>
          <a:p>
            <a:pPr rtl="0"/>
            <a:r>
              <a:rPr lang="en-GB"/>
              <a:t>KLIK HER FOR AT ÆNDRE TITEL</a:t>
            </a:r>
            <a:endParaRPr lang="en-US" dirty="0"/>
          </a:p>
        </p:txBody>
      </p:sp>
      <p:sp>
        <p:nvSpPr>
          <p:cNvPr id="7" name="Pladsholder til tekst 3"/>
          <p:cNvSpPr>
            <a:spLocks noGrp="1"/>
          </p:cNvSpPr>
          <p:nvPr>
            <p:ph type="body" sz="quarter" idx="12" hasCustomPrompt="1"/>
          </p:nvPr>
        </p:nvSpPr>
        <p:spPr>
          <a:xfrm>
            <a:off x="8031880" y="3199593"/>
            <a:ext cx="3588621" cy="2982722"/>
          </a:xfrm>
        </p:spPr>
        <p:txBody>
          <a:bodyPr rtlCol="0"/>
          <a:lstStyle>
            <a:lvl1pPr marL="214313" indent="-214313">
              <a:lnSpc>
                <a:spcPct val="100000"/>
              </a:lnSpc>
              <a:spcBef>
                <a:spcPts val="450"/>
              </a:spcBef>
              <a:buFontTx/>
              <a:buBlip>
                <a:blip r:embed="rId2"/>
              </a:buBlip>
              <a:defRPr sz="1200" baseline="0"/>
            </a:lvl1pPr>
          </a:lstStyle>
          <a:p>
            <a:pPr lvl="0" rtl="0"/>
            <a:r>
              <a:rPr lang="en-GB"/>
              <a:t>Indsæt bullets</a:t>
            </a:r>
            <a:endParaRPr lang="da-DK" dirty="0"/>
          </a:p>
          <a:p>
            <a:pPr lvl="0" rtl="0"/>
            <a:endParaRPr lang="da-DK" dirty="0"/>
          </a:p>
          <a:p>
            <a:pPr lvl="0" rtl="0"/>
            <a:endParaRPr lang="da-DK" dirty="0"/>
          </a:p>
        </p:txBody>
      </p:sp>
      <p:grpSp>
        <p:nvGrpSpPr>
          <p:cNvPr id="8" name="Gruppe 7"/>
          <p:cNvGrpSpPr/>
          <p:nvPr userDrawn="1"/>
        </p:nvGrpSpPr>
        <p:grpSpPr>
          <a:xfrm>
            <a:off x="7427913" y="1288619"/>
            <a:ext cx="405155"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spTree>
    <p:extLst>
      <p:ext uri="{BB962C8B-B14F-4D97-AF65-F5344CB8AC3E}">
        <p14:creationId xmlns:p14="http://schemas.microsoft.com/office/powerpoint/2010/main" val="147571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sp>
        <p:nvSpPr>
          <p:cNvPr id="9" name="Picture Placeholder 4"/>
          <p:cNvSpPr>
            <a:spLocks noGrp="1"/>
          </p:cNvSpPr>
          <p:nvPr>
            <p:ph type="pic" sz="quarter" idx="14" hasCustomPrompt="1"/>
          </p:nvPr>
        </p:nvSpPr>
        <p:spPr>
          <a:xfrm>
            <a:off x="7427915" y="3492500"/>
            <a:ext cx="4764087" cy="3360132"/>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10" name="Title 4"/>
          <p:cNvSpPr>
            <a:spLocks noGrp="1"/>
          </p:cNvSpPr>
          <p:nvPr>
            <p:ph type="title" hasCustomPrompt="1"/>
          </p:nvPr>
        </p:nvSpPr>
        <p:spPr>
          <a:xfrm>
            <a:off x="587377" y="357952"/>
            <a:ext cx="4542975" cy="1486727"/>
          </a:xfrm>
        </p:spPr>
        <p:txBody>
          <a:bodyPr rtlCol="0"/>
          <a:lstStyle>
            <a:lvl1pPr>
              <a:defRPr sz="2700"/>
            </a:lvl1pPr>
          </a:lstStyle>
          <a:p>
            <a:pPr rtl="0"/>
            <a:r>
              <a:rPr lang="en-GB"/>
              <a:t>KLIK HER FOR AT ÆNDRE TITEL</a:t>
            </a:r>
            <a:endParaRPr lang="en-US" dirty="0"/>
          </a:p>
        </p:txBody>
      </p:sp>
      <p:sp>
        <p:nvSpPr>
          <p:cNvPr id="7" name="Pladsholder til tekst 3"/>
          <p:cNvSpPr>
            <a:spLocks noGrp="1"/>
          </p:cNvSpPr>
          <p:nvPr>
            <p:ph type="body" sz="quarter" idx="15" hasCustomPrompt="1"/>
          </p:nvPr>
        </p:nvSpPr>
        <p:spPr>
          <a:xfrm>
            <a:off x="587377" y="2127158"/>
            <a:ext cx="4542975" cy="3575409"/>
          </a:xfrm>
        </p:spPr>
        <p:txBody>
          <a:bodyPr rtlCol="0"/>
          <a:lstStyle>
            <a:lvl1pPr marL="214313" indent="-214313">
              <a:lnSpc>
                <a:spcPct val="100000"/>
              </a:lnSpc>
              <a:spcBef>
                <a:spcPts val="450"/>
              </a:spcBef>
              <a:buFontTx/>
              <a:buBlip>
                <a:blip r:embed="rId2"/>
              </a:buBlip>
              <a:defRPr sz="1200" baseline="0"/>
            </a:lvl1pPr>
          </a:lstStyle>
          <a:p>
            <a:pPr lvl="0" rtl="0"/>
            <a:r>
              <a:rPr lang="en-GB"/>
              <a:t>Indsæt bullets</a:t>
            </a:r>
            <a:endParaRPr lang="da-DK" dirty="0"/>
          </a:p>
          <a:p>
            <a:pPr lvl="0" rtl="0"/>
            <a:endParaRPr lang="da-DK" dirty="0"/>
          </a:p>
          <a:p>
            <a:pPr lvl="0" rtl="0"/>
            <a:endParaRPr lang="da-DK" dirty="0"/>
          </a:p>
        </p:txBody>
      </p:sp>
      <p:sp>
        <p:nvSpPr>
          <p:cNvPr id="11" name="Picture Placeholder 4"/>
          <p:cNvSpPr>
            <a:spLocks noGrp="1"/>
          </p:cNvSpPr>
          <p:nvPr>
            <p:ph type="pic" sz="quarter" idx="16" hasCustomPrompt="1"/>
          </p:nvPr>
        </p:nvSpPr>
        <p:spPr>
          <a:xfrm>
            <a:off x="7427915" y="0"/>
            <a:ext cx="4764087" cy="3360132"/>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Tree>
    <p:extLst>
      <p:ext uri="{BB962C8B-B14F-4D97-AF65-F5344CB8AC3E}">
        <p14:creationId xmlns:p14="http://schemas.microsoft.com/office/powerpoint/2010/main" val="818682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26" name="Rectangle 6"/>
          <p:cNvSpPr/>
          <p:nvPr userDrawn="1"/>
        </p:nvSpPr>
        <p:spPr>
          <a:xfrm>
            <a:off x="7427915"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0"/>
            <a:endParaRPr lang="en-US" sz="1350"/>
          </a:p>
        </p:txBody>
      </p:sp>
      <p:sp>
        <p:nvSpPr>
          <p:cNvPr id="28" name="Pladsholder til tekst 3"/>
          <p:cNvSpPr>
            <a:spLocks noGrp="1"/>
          </p:cNvSpPr>
          <p:nvPr>
            <p:ph type="body" sz="quarter" idx="17" hasCustomPrompt="1"/>
          </p:nvPr>
        </p:nvSpPr>
        <p:spPr>
          <a:xfrm>
            <a:off x="8027663" y="2927417"/>
            <a:ext cx="3673420" cy="3222624"/>
          </a:xfrm>
        </p:spPr>
        <p:txBody>
          <a:bodyPr rtlCol="0"/>
          <a:lstStyle>
            <a:lvl1pPr marL="214313" indent="-214313">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Insert text here</a:t>
            </a:r>
            <a:endParaRPr lang="da-DK" dirty="0"/>
          </a:p>
        </p:txBody>
      </p:sp>
      <p:sp>
        <p:nvSpPr>
          <p:cNvPr id="3" name="Slide Number Placeholder 2"/>
          <p:cNvSpPr>
            <a:spLocks noGrp="1"/>
          </p:cNvSpPr>
          <p:nvPr>
            <p:ph type="sldNum" sz="quarter" idx="10"/>
          </p:nvPr>
        </p:nvSpPr>
        <p:spPr/>
        <p:txBody>
          <a:bodyPr rtlCol="0"/>
          <a:lstStyle>
            <a:lvl1pPr>
              <a:defRPr>
                <a:solidFill>
                  <a:schemeClr val="bg1">
                    <a:alpha val="70000"/>
                  </a:schemeClr>
                </a:solidFill>
              </a:defRPr>
            </a:lvl1pPr>
          </a:lstStyle>
          <a:p>
            <a:pPr rtl="0"/>
            <a:fld id="{D8D877B3-D348-4611-9BDB-C5374591D951}" type="slidenum">
              <a:rPr lang="en-US" smtClean="0"/>
              <a:pPr rtl="0"/>
              <a:t>‹nr.›</a:t>
            </a:fld>
            <a:endParaRPr lang="en-US" dirty="0"/>
          </a:p>
        </p:txBody>
      </p:sp>
      <p:grpSp>
        <p:nvGrpSpPr>
          <p:cNvPr id="5" name="Gruppe 4"/>
          <p:cNvGrpSpPr/>
          <p:nvPr userDrawn="1"/>
        </p:nvGrpSpPr>
        <p:grpSpPr>
          <a:xfrm>
            <a:off x="7427913" y="1288619"/>
            <a:ext cx="405155"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29" name="Gruppe 28"/>
          <p:cNvGrpSpPr/>
          <p:nvPr userDrawn="1"/>
        </p:nvGrpSpPr>
        <p:grpSpPr>
          <a:xfrm>
            <a:off x="5466449" y="6027162"/>
            <a:ext cx="1272707"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sp>
        <p:nvSpPr>
          <p:cNvPr id="53" name="Title 4"/>
          <p:cNvSpPr>
            <a:spLocks noGrp="1"/>
          </p:cNvSpPr>
          <p:nvPr>
            <p:ph type="title" hasCustomPrompt="1"/>
          </p:nvPr>
        </p:nvSpPr>
        <p:spPr>
          <a:xfrm>
            <a:off x="8027665" y="943460"/>
            <a:ext cx="3673419" cy="1860884"/>
          </a:xfrm>
        </p:spPr>
        <p:txBody>
          <a:bodyPr rtlCol="0"/>
          <a:lstStyle>
            <a:lvl1pPr>
              <a:defRPr sz="2700">
                <a:solidFill>
                  <a:schemeClr val="bg1"/>
                </a:solidFill>
              </a:defRPr>
            </a:lvl1pPr>
          </a:lstStyle>
          <a:p>
            <a:pPr rtl="0"/>
            <a:r>
              <a:rPr lang="en-GB"/>
              <a:t>KLIK HER FOR AT ÆNDRE TITEL</a:t>
            </a:r>
            <a:endParaRPr lang="en-US" dirty="0"/>
          </a:p>
        </p:txBody>
      </p:sp>
    </p:spTree>
    <p:extLst>
      <p:ext uri="{BB962C8B-B14F-4D97-AF65-F5344CB8AC3E}">
        <p14:creationId xmlns:p14="http://schemas.microsoft.com/office/powerpoint/2010/main" val="1222909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lvl1pPr>
              <a:defRPr>
                <a:solidFill>
                  <a:schemeClr val="accent1">
                    <a:alpha val="70000"/>
                  </a:schemeClr>
                </a:solidFill>
              </a:defRPr>
            </a:lvl1pPr>
          </a:lstStyle>
          <a:p>
            <a:pPr rtl="0"/>
            <a:fld id="{D8D877B3-D348-4611-9BDB-C5374591D951}" type="slidenum">
              <a:rPr lang="en-US" smtClean="0"/>
              <a:pPr rtl="0"/>
              <a:t>‹nr.›</a:t>
            </a:fld>
            <a:endParaRPr lang="en-US" dirty="0"/>
          </a:p>
        </p:txBody>
      </p:sp>
      <p:grpSp>
        <p:nvGrpSpPr>
          <p:cNvPr id="29" name="Gruppe 28"/>
          <p:cNvGrpSpPr/>
          <p:nvPr userDrawn="1"/>
        </p:nvGrpSpPr>
        <p:grpSpPr>
          <a:xfrm>
            <a:off x="5466449" y="6027162"/>
            <a:ext cx="1272707"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grpSp>
        <p:nvGrpSpPr>
          <p:cNvPr id="54" name="Gruppe 53"/>
          <p:cNvGrpSpPr/>
          <p:nvPr userDrawn="1"/>
        </p:nvGrpSpPr>
        <p:grpSpPr>
          <a:xfrm>
            <a:off x="4733281" y="657225"/>
            <a:ext cx="405155"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75" name="Title 4"/>
          <p:cNvSpPr>
            <a:spLocks noGrp="1"/>
          </p:cNvSpPr>
          <p:nvPr>
            <p:ph type="title" hasCustomPrompt="1"/>
          </p:nvPr>
        </p:nvSpPr>
        <p:spPr>
          <a:xfrm>
            <a:off x="5324159" y="359277"/>
            <a:ext cx="4490445" cy="1621619"/>
          </a:xfrm>
        </p:spPr>
        <p:txBody>
          <a:bodyPr rtlCol="0"/>
          <a:lstStyle>
            <a:lvl1pPr>
              <a:defRPr sz="2700"/>
            </a:lvl1pPr>
          </a:lstStyle>
          <a:p>
            <a:pPr rtl="0"/>
            <a:r>
              <a:rPr lang="en-GB"/>
              <a:t>KLIK HER FOR AT ÆNDRE TITEL</a:t>
            </a:r>
            <a:endParaRPr lang="en-US" dirty="0"/>
          </a:p>
        </p:txBody>
      </p:sp>
      <p:sp>
        <p:nvSpPr>
          <p:cNvPr id="76" name="Pladsholder til tekst 3"/>
          <p:cNvSpPr>
            <a:spLocks noGrp="1"/>
          </p:cNvSpPr>
          <p:nvPr>
            <p:ph type="body" sz="quarter" idx="12" hasCustomPrompt="1"/>
          </p:nvPr>
        </p:nvSpPr>
        <p:spPr>
          <a:xfrm>
            <a:off x="5324160" y="2143360"/>
            <a:ext cx="4490445" cy="3752115"/>
          </a:xfrm>
        </p:spPr>
        <p:txBody>
          <a:bodyPr rtlCol="0"/>
          <a:lstStyle>
            <a:lvl1pPr marL="214313" indent="-214313">
              <a:lnSpc>
                <a:spcPct val="100000"/>
              </a:lnSpc>
              <a:spcBef>
                <a:spcPts val="450"/>
              </a:spcBef>
              <a:buFontTx/>
              <a:buBlip>
                <a:blip r:embed="rId2"/>
              </a:buBlip>
              <a:defRPr sz="1200" baseline="0"/>
            </a:lvl1pPr>
          </a:lstStyle>
          <a:p>
            <a:pPr lvl="0" rtl="0"/>
            <a:r>
              <a:rPr lang="en-GB"/>
              <a:t>Indsæt bullets</a:t>
            </a:r>
            <a:endParaRPr lang="da-DK" dirty="0"/>
          </a:p>
          <a:p>
            <a:pPr lvl="0" rtl="0"/>
            <a:endParaRPr lang="da-DK" dirty="0"/>
          </a:p>
          <a:p>
            <a:pPr lvl="0" rtl="0"/>
            <a:endParaRPr lang="da-DK" dirty="0"/>
          </a:p>
        </p:txBody>
      </p:sp>
    </p:spTree>
    <p:extLst>
      <p:ext uri="{BB962C8B-B14F-4D97-AF65-F5344CB8AC3E}">
        <p14:creationId xmlns:p14="http://schemas.microsoft.com/office/powerpoint/2010/main" val="908921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Afsnitsoverskrif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5039883" y="1772816"/>
            <a:ext cx="6528725" cy="4536504"/>
          </a:xfrm>
          <a:prstGeom prst="rect">
            <a:avLst/>
          </a:prstGeom>
        </p:spPr>
        <p:txBody>
          <a:bodyPr rtlCol="0" anchor="t"/>
          <a:lstStyle>
            <a:lvl1pPr algn="l">
              <a:lnSpc>
                <a:spcPts val="3600"/>
              </a:lnSpc>
              <a:spcAft>
                <a:spcPts val="0"/>
              </a:spcAft>
              <a:defRPr sz="2400" b="0" i="0" cap="none">
                <a:solidFill>
                  <a:schemeClr val="bg1"/>
                </a:solidFill>
              </a:defRPr>
            </a:lvl1pPr>
          </a:lstStyle>
          <a:p>
            <a:pPr rtl="0"/>
            <a:r>
              <a:rPr lang="en-GB"/>
              <a:t>Klik for at redigere i master</a:t>
            </a:r>
            <a:endParaRPr lang="da-DK" dirty="0"/>
          </a:p>
        </p:txBody>
      </p:sp>
    </p:spTree>
    <p:extLst>
      <p:ext uri="{BB962C8B-B14F-4D97-AF65-F5344CB8AC3E}">
        <p14:creationId xmlns:p14="http://schemas.microsoft.com/office/powerpoint/2010/main" val="644303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solidFill>
                  <a:srgbClr val="211A52">
                    <a:alpha val="70000"/>
                  </a:srgbClr>
                </a:solidFill>
              </a:rPr>
              <a:pPr rtl="0"/>
              <a:t>‹nr.›</a:t>
            </a:fld>
            <a:endParaRPr lang="en-US" dirty="0">
              <a:solidFill>
                <a:srgbClr val="211A52">
                  <a:alpha val="70000"/>
                </a:srgbClr>
              </a:solidFill>
            </a:endParaRPr>
          </a:p>
        </p:txBody>
      </p:sp>
      <p:sp>
        <p:nvSpPr>
          <p:cNvPr id="3" name="Title 4"/>
          <p:cNvSpPr>
            <a:spLocks noGrp="1"/>
          </p:cNvSpPr>
          <p:nvPr>
            <p:ph type="title" hasCustomPrompt="1"/>
          </p:nvPr>
        </p:nvSpPr>
        <p:spPr>
          <a:xfrm>
            <a:off x="587377" y="370293"/>
            <a:ext cx="5108575" cy="1474385"/>
          </a:xfrm>
        </p:spPr>
        <p:txBody>
          <a:bodyPr rtlCol="0"/>
          <a:lstStyle>
            <a:lvl1pPr>
              <a:defRPr sz="3600"/>
            </a:lvl1pPr>
          </a:lstStyle>
          <a:p>
            <a:pPr rtl="0"/>
            <a:r>
              <a:rPr lang="en-GB"/>
              <a:t>CLICK TO EDIT TITLE</a:t>
            </a:r>
          </a:p>
        </p:txBody>
      </p:sp>
    </p:spTree>
    <p:extLst>
      <p:ext uri="{BB962C8B-B14F-4D97-AF65-F5344CB8AC3E}">
        <p14:creationId xmlns:p14="http://schemas.microsoft.com/office/powerpoint/2010/main" val="352965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09607" y="273051"/>
            <a:ext cx="4011084" cy="1162050"/>
          </a:xfrm>
        </p:spPr>
        <p:txBody>
          <a:bodyPr rtlCol="0" anchor="b">
            <a:normAutofit/>
          </a:bodyPr>
          <a:lstStyle>
            <a:lvl1pPr algn="l">
              <a:defRPr sz="1800" b="1"/>
            </a:lvl1pPr>
          </a:lstStyle>
          <a:p>
            <a:pPr rtl="0"/>
            <a:r>
              <a:rPr lang="en-GB"/>
              <a:t>Klik for at redigere i master</a:t>
            </a:r>
            <a:endParaRPr lang="da-DK" dirty="0"/>
          </a:p>
        </p:txBody>
      </p:sp>
      <p:sp>
        <p:nvSpPr>
          <p:cNvPr id="4" name="Pladsholder til tekst 3"/>
          <p:cNvSpPr>
            <a:spLocks noGrp="1"/>
          </p:cNvSpPr>
          <p:nvPr>
            <p:ph type="body" sz="half" idx="2"/>
          </p:nvPr>
        </p:nvSpPr>
        <p:spPr>
          <a:xfrm>
            <a:off x="609607" y="1435100"/>
            <a:ext cx="4011084" cy="4442172"/>
          </a:xfrm>
        </p:spPr>
        <p:txBody>
          <a:bodyPr rtlCol="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n-GB"/>
              <a:t>Klik for at redigere i master</a:t>
            </a:r>
          </a:p>
        </p:txBody>
      </p:sp>
      <p:sp>
        <p:nvSpPr>
          <p:cNvPr id="5" name="Pladsholder til dato 4"/>
          <p:cNvSpPr>
            <a:spLocks noGrp="1"/>
          </p:cNvSpPr>
          <p:nvPr>
            <p:ph type="dt" sz="half" idx="10"/>
          </p:nvPr>
        </p:nvSpPr>
        <p:spPr/>
        <p:txBody>
          <a:bodyPr rtlCol="0"/>
          <a:lstStyle/>
          <a:p>
            <a:pPr rtl="0"/>
            <a:r>
              <a:rPr lang="en-GB"/>
              <a:t>21.09.2020</a:t>
            </a:r>
            <a:endParaRPr lang="da-DK" dirty="0"/>
          </a:p>
        </p:txBody>
      </p:sp>
      <p:sp>
        <p:nvSpPr>
          <p:cNvPr id="7" name="Pladsholder til diasnummer 6"/>
          <p:cNvSpPr>
            <a:spLocks noGrp="1"/>
          </p:cNvSpPr>
          <p:nvPr>
            <p:ph type="sldNum" sz="quarter" idx="12"/>
          </p:nvPr>
        </p:nvSpPr>
        <p:spPr/>
        <p:txBody>
          <a:bodyPr rtlCol="0"/>
          <a:lstStyle/>
          <a:p>
            <a:pPr rtl="0"/>
            <a:fld id="{409B8A6B-2702-4E09-BF63-7CC1F22DFC4D}" type="slidenum">
              <a:rPr lang="da-DK" smtClean="0"/>
              <a:pPr rtl="0"/>
              <a:t>‹nr.›</a:t>
            </a:fld>
            <a:endParaRPr lang="da-DK" dirty="0"/>
          </a:p>
        </p:txBody>
      </p:sp>
      <p:sp>
        <p:nvSpPr>
          <p:cNvPr id="8" name="Pladsholder til indhold 2"/>
          <p:cNvSpPr>
            <a:spLocks noGrp="1"/>
          </p:cNvSpPr>
          <p:nvPr>
            <p:ph idx="1"/>
          </p:nvPr>
        </p:nvSpPr>
        <p:spPr>
          <a:xfrm>
            <a:off x="4847861" y="260648"/>
            <a:ext cx="6432715" cy="5616624"/>
          </a:xfrm>
        </p:spPr>
        <p:txBody>
          <a:bodyPr rtlCol="0"/>
          <a:lstStyle/>
          <a:p>
            <a:pPr lvl="0" rtl="0"/>
            <a:r>
              <a:rPr lang="en-GB"/>
              <a:t>Klik for at redigere i master</a:t>
            </a:r>
          </a:p>
          <a:p>
            <a:pPr lvl="1" rtl="0"/>
            <a:r>
              <a:rPr lang="en-GB"/>
              <a:t>Andet niveau</a:t>
            </a:r>
          </a:p>
          <a:p>
            <a:pPr lvl="2" rtl="0"/>
            <a:r>
              <a:rPr lang="en-GB"/>
              <a:t>Tredje niveau</a:t>
            </a:r>
          </a:p>
          <a:p>
            <a:pPr lvl="3" rtl="0"/>
            <a:r>
              <a:rPr lang="en-GB"/>
              <a:t>Fjerde niveau</a:t>
            </a:r>
          </a:p>
          <a:p>
            <a:pPr lvl="4" rtl="0"/>
            <a:r>
              <a:rPr lang="en-GB"/>
              <a:t>Femte niveau</a:t>
            </a:r>
            <a:endParaRPr lang="da-DK" dirty="0"/>
          </a:p>
        </p:txBody>
      </p:sp>
    </p:spTree>
    <p:extLst>
      <p:ext uri="{BB962C8B-B14F-4D97-AF65-F5344CB8AC3E}">
        <p14:creationId xmlns:p14="http://schemas.microsoft.com/office/powerpoint/2010/main" val="174033224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Diagram_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6" y="367630"/>
            <a:ext cx="4886993" cy="1621619"/>
          </a:xfrm>
        </p:spPr>
        <p:txBody>
          <a:bodyPr rtlCol="0"/>
          <a:lstStyle>
            <a:lvl1pPr>
              <a:defRPr sz="3600"/>
            </a:lvl1pPr>
          </a:lstStyle>
          <a:p>
            <a:pPr rtl="0"/>
            <a:r>
              <a:rPr lang="en-GB"/>
              <a:t>CLICK TO EDIT TITLE</a:t>
            </a:r>
          </a:p>
        </p:txBody>
      </p:sp>
      <p:sp>
        <p:nvSpPr>
          <p:cNvPr id="11" name="Pladsholder til diagram 10"/>
          <p:cNvSpPr>
            <a:spLocks noGrp="1"/>
          </p:cNvSpPr>
          <p:nvPr>
            <p:ph type="chart" sz="quarter" idx="12"/>
          </p:nvPr>
        </p:nvSpPr>
        <p:spPr>
          <a:xfrm>
            <a:off x="6096003" y="2262587"/>
            <a:ext cx="5524500" cy="3572737"/>
          </a:xfrm>
        </p:spPr>
        <p:txBody>
          <a:bodyPr rtlCol="0"/>
          <a:lstStyle/>
          <a:p>
            <a:pPr rtl="0"/>
            <a:endParaRPr lang="da-DK"/>
          </a:p>
        </p:txBody>
      </p:sp>
      <p:sp>
        <p:nvSpPr>
          <p:cNvPr id="13" name="Pladsholder til tekst 12"/>
          <p:cNvSpPr>
            <a:spLocks noGrp="1"/>
          </p:cNvSpPr>
          <p:nvPr>
            <p:ph type="body" sz="quarter" idx="13" hasCustomPrompt="1"/>
          </p:nvPr>
        </p:nvSpPr>
        <p:spPr>
          <a:xfrm>
            <a:off x="587375" y="2262587"/>
            <a:ext cx="4886992" cy="3572737"/>
          </a:xfrm>
        </p:spPr>
        <p:txBody>
          <a:bodyPr rtlCol="0">
            <a:normAutofit/>
          </a:bodyPr>
          <a:lstStyle>
            <a:lvl2pPr marL="285750" indent="-285750">
              <a:buFontTx/>
              <a:buBlip>
                <a:blip r:embed="rId2"/>
              </a:buBlip>
              <a:defRPr sz="1600" baseline="0"/>
            </a:lvl2pPr>
          </a:lstStyle>
          <a:p>
            <a:pPr lvl="1" rtl="0"/>
            <a:r>
              <a:rPr lang="en-GB"/>
              <a:t>INSERT TEXT</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solidFill>
                  <a:srgbClr val="211A52">
                    <a:alpha val="70000"/>
                  </a:srgbClr>
                </a:solidFill>
              </a:rPr>
              <a:pPr rtl="0"/>
              <a:t>‹nr.›</a:t>
            </a:fld>
            <a:endParaRPr lang="en-US" dirty="0">
              <a:solidFill>
                <a:srgbClr val="211A52">
                  <a:alpha val="70000"/>
                </a:srgbClr>
              </a:solidFill>
            </a:endParaRPr>
          </a:p>
        </p:txBody>
      </p:sp>
    </p:spTree>
    <p:extLst>
      <p:ext uri="{BB962C8B-B14F-4D97-AF65-F5344CB8AC3E}">
        <p14:creationId xmlns:p14="http://schemas.microsoft.com/office/powerpoint/2010/main" val="3579796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Presentation ">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5" name="Title 4"/>
          <p:cNvSpPr>
            <a:spLocks noGrp="1"/>
          </p:cNvSpPr>
          <p:nvPr>
            <p:ph type="title" hasCustomPrompt="1"/>
          </p:nvPr>
        </p:nvSpPr>
        <p:spPr>
          <a:xfrm>
            <a:off x="2441578" y="2676497"/>
            <a:ext cx="7341129" cy="1036319"/>
          </a:xfrm>
          <a:solidFill>
            <a:schemeClr val="bg1"/>
          </a:solidFill>
        </p:spPr>
        <p:txBody>
          <a:bodyPr tIns="108000" rtlCol="0"/>
          <a:lstStyle>
            <a:lvl1pPr algn="ctr">
              <a:defRPr sz="2100" baseline="0">
                <a:solidFill>
                  <a:schemeClr val="tx1"/>
                </a:solidFill>
              </a:defRPr>
            </a:lvl1pPr>
          </a:lstStyle>
          <a:p>
            <a:pPr rtl="0"/>
            <a:r>
              <a:rPr lang="en-GB"/>
              <a:t>AALBORG UNIVERSITY</a:t>
            </a:r>
            <a:br>
              <a:rPr lang="en-US" dirty="0"/>
            </a:br>
            <a:r>
              <a:rPr lang="en-GB"/>
              <a:t>HEADLINE</a:t>
            </a:r>
          </a:p>
        </p:txBody>
      </p:sp>
      <p:sp>
        <p:nvSpPr>
          <p:cNvPr id="3" name="Pladsholder til tekst 2"/>
          <p:cNvSpPr>
            <a:spLocks noGrp="1"/>
          </p:cNvSpPr>
          <p:nvPr>
            <p:ph type="body" sz="quarter" idx="12" hasCustomPrompt="1"/>
          </p:nvPr>
        </p:nvSpPr>
        <p:spPr>
          <a:xfrm>
            <a:off x="2441578" y="3827463"/>
            <a:ext cx="7341129" cy="412750"/>
          </a:xfrm>
          <a:solidFill>
            <a:schemeClr val="bg1"/>
          </a:solidFill>
        </p:spPr>
        <p:txBody>
          <a:bodyPr rtlCol="0">
            <a:noAutofit/>
          </a:bodyPr>
          <a:lstStyle>
            <a:lvl1pPr marL="0" indent="0" algn="ctr">
              <a:buFontTx/>
              <a:buNone/>
              <a:defRPr sz="1350" spc="225" baseline="0"/>
            </a:lvl1pPr>
          </a:lstStyle>
          <a:p>
            <a:pPr lvl="0" rtl="0"/>
            <a:r>
              <a:rPr lang="en-GB"/>
              <a:t>BY NAVN NAVNESEN</a:t>
            </a:r>
          </a:p>
        </p:txBody>
      </p:sp>
      <p:grpSp>
        <p:nvGrpSpPr>
          <p:cNvPr id="72" name="Group 4"/>
          <p:cNvGrpSpPr>
            <a:grpSpLocks noChangeAspect="1"/>
          </p:cNvGrpSpPr>
          <p:nvPr userDrawn="1"/>
        </p:nvGrpSpPr>
        <p:grpSpPr bwMode="auto">
          <a:xfrm>
            <a:off x="5492753" y="5903917"/>
            <a:ext cx="1236663" cy="815975"/>
            <a:chOff x="3460" y="3719"/>
            <a:chExt cx="779" cy="514"/>
          </a:xfrm>
        </p:grpSpPr>
        <p:sp>
          <p:nvSpPr>
            <p:cNvPr id="73" name="AutoShape 3"/>
            <p:cNvSpPr>
              <a:spLocks noChangeAspect="1" noChangeArrowheads="1" noTextEdit="1"/>
            </p:cNvSpPr>
            <p:nvPr userDrawn="1"/>
          </p:nvSpPr>
          <p:spPr bwMode="auto">
            <a:xfrm>
              <a:off x="3460" y="3719"/>
              <a:ext cx="779" cy="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4" name="Freeform 5"/>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5" name="Freeform 6"/>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6" name="Freeform 7"/>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7" name="Freeform 8"/>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8" name="Freeform 9"/>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9" name="Freeform 10"/>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0" name="Freeform 11"/>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1" name="Freeform 12"/>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2" name="Freeform 13"/>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3" name="Freeform 14"/>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4" name="Freeform 15"/>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5" name="Freeform 16"/>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6" name="Freeform 17"/>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7" name="Freeform 18"/>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8" name="Freeform 19"/>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9" name="Freeform 20"/>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0" name="Freeform 21"/>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1" name="Freeform 22"/>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2" name="Freeform 23"/>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3" name="Freeform 24"/>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4" name="Freeform 25"/>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5" name="Freeform 26"/>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6" name="Freeform 27"/>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7" name="Freeform 28"/>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8" name="Freeform 29"/>
            <p:cNvSpPr>
              <a:spLocks noEditPoints="1"/>
            </p:cNvSpPr>
            <p:nvPr userDrawn="1"/>
          </p:nvSpPr>
          <p:spPr bwMode="auto">
            <a:xfrm>
              <a:off x="3458" y="4111"/>
              <a:ext cx="38" cy="40"/>
            </a:xfrm>
            <a:custGeom>
              <a:avLst/>
              <a:gdLst>
                <a:gd name="T0" fmla="*/ 8 w 22"/>
                <a:gd name="T1" fmla="*/ 0 h 23"/>
                <a:gd name="T2" fmla="*/ 9 w 22"/>
                <a:gd name="T3" fmla="*/ 0 h 23"/>
                <a:gd name="T4" fmla="*/ 14 w 22"/>
                <a:gd name="T5" fmla="*/ 0 h 23"/>
                <a:gd name="T6" fmla="*/ 15 w 22"/>
                <a:gd name="T7" fmla="*/ 0 h 23"/>
                <a:gd name="T8" fmla="*/ 22 w 22"/>
                <a:gd name="T9" fmla="*/ 23 h 23"/>
                <a:gd name="T10" fmla="*/ 22 w 22"/>
                <a:gd name="T11" fmla="*/ 23 h 23"/>
                <a:gd name="T12" fmla="*/ 17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4 w 22"/>
                <a:gd name="T31" fmla="*/ 14 h 23"/>
                <a:gd name="T32" fmla="*/ 11 w 22"/>
                <a:gd name="T33" fmla="*/ 7 h 23"/>
                <a:gd name="T34" fmla="*/ 11 w 22"/>
                <a:gd name="T35" fmla="*/ 7 h 23"/>
                <a:gd name="T36" fmla="*/ 9 w 22"/>
                <a:gd name="T37" fmla="*/ 14 h 23"/>
                <a:gd name="T38" fmla="*/ 14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9" y="0"/>
                  </a:cubicBezTo>
                  <a:cubicBezTo>
                    <a:pt x="14" y="0"/>
                    <a:pt x="14" y="0"/>
                    <a:pt x="14" y="0"/>
                  </a:cubicBezTo>
                  <a:cubicBezTo>
                    <a:pt x="14" y="0"/>
                    <a:pt x="15" y="0"/>
                    <a:pt x="15" y="0"/>
                  </a:cubicBezTo>
                  <a:cubicBezTo>
                    <a:pt x="22" y="23"/>
                    <a:pt x="22" y="23"/>
                    <a:pt x="22" y="23"/>
                  </a:cubicBezTo>
                  <a:cubicBezTo>
                    <a:pt x="22" y="23"/>
                    <a:pt x="22" y="23"/>
                    <a:pt x="22" y="23"/>
                  </a:cubicBezTo>
                  <a:cubicBezTo>
                    <a:pt x="17" y="23"/>
                    <a:pt x="17" y="23"/>
                    <a:pt x="17"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4" y="14"/>
                  </a:moveTo>
                  <a:cubicBezTo>
                    <a:pt x="11" y="7"/>
                    <a:pt x="11" y="7"/>
                    <a:pt x="11" y="7"/>
                  </a:cubicBezTo>
                  <a:cubicBezTo>
                    <a:pt x="11" y="7"/>
                    <a:pt x="11" y="7"/>
                    <a:pt x="11" y="7"/>
                  </a:cubicBezTo>
                  <a:cubicBezTo>
                    <a:pt x="9" y="14"/>
                    <a:pt x="9" y="14"/>
                    <a:pt x="9" y="14"/>
                  </a:cubicBezTo>
                  <a:lnTo>
                    <a:pt x="14"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99" name="Freeform 30"/>
            <p:cNvSpPr>
              <a:spLocks noEditPoints="1"/>
            </p:cNvSpPr>
            <p:nvPr userDrawn="1"/>
          </p:nvSpPr>
          <p:spPr bwMode="auto">
            <a:xfrm>
              <a:off x="3509" y="4111"/>
              <a:ext cx="38" cy="4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0" name="Freeform 31"/>
            <p:cNvSpPr>
              <a:spLocks/>
            </p:cNvSpPr>
            <p:nvPr userDrawn="1"/>
          </p:nvSpPr>
          <p:spPr bwMode="auto">
            <a:xfrm>
              <a:off x="3562" y="4111"/>
              <a:ext cx="28" cy="4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1" name="Freeform 32"/>
            <p:cNvSpPr>
              <a:spLocks noEditPoints="1"/>
            </p:cNvSpPr>
            <p:nvPr userDrawn="1"/>
          </p:nvSpPr>
          <p:spPr bwMode="auto">
            <a:xfrm>
              <a:off x="3607" y="4111"/>
              <a:ext cx="29" cy="40"/>
            </a:xfrm>
            <a:custGeom>
              <a:avLst/>
              <a:gdLst>
                <a:gd name="T0" fmla="*/ 0 w 17"/>
                <a:gd name="T1" fmla="*/ 0 h 23"/>
                <a:gd name="T2" fmla="*/ 0 w 17"/>
                <a:gd name="T3" fmla="*/ 0 h 23"/>
                <a:gd name="T4" fmla="*/ 10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10" y="0"/>
                    <a:pt x="10" y="0"/>
                    <a:pt x="10"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1" y="19"/>
                    <a:pt x="11" y="18"/>
                    <a:pt x="11" y="16"/>
                  </a:cubicBezTo>
                  <a:cubicBezTo>
                    <a:pt x="11" y="15"/>
                    <a:pt x="11"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2" name="Freeform 33"/>
            <p:cNvSpPr>
              <a:spLocks noEditPoints="1"/>
            </p:cNvSpPr>
            <p:nvPr userDrawn="1"/>
          </p:nvSpPr>
          <p:spPr bwMode="auto">
            <a:xfrm>
              <a:off x="3653" y="4111"/>
              <a:ext cx="32" cy="41"/>
            </a:xfrm>
            <a:custGeom>
              <a:avLst/>
              <a:gdLst>
                <a:gd name="T0" fmla="*/ 1 w 19"/>
                <a:gd name="T1" fmla="*/ 18 h 24"/>
                <a:gd name="T2" fmla="*/ 0 w 19"/>
                <a:gd name="T3" fmla="*/ 12 h 24"/>
                <a:gd name="T4" fmla="*/ 1 w 19"/>
                <a:gd name="T5" fmla="*/ 5 h 24"/>
                <a:gd name="T6" fmla="*/ 9 w 19"/>
                <a:gd name="T7" fmla="*/ 0 h 24"/>
                <a:gd name="T8" fmla="*/ 18 w 19"/>
                <a:gd name="T9" fmla="*/ 5 h 24"/>
                <a:gd name="T10" fmla="*/ 19 w 19"/>
                <a:gd name="T11" fmla="*/ 12 h 24"/>
                <a:gd name="T12" fmla="*/ 18 w 19"/>
                <a:gd name="T13" fmla="*/ 18 h 24"/>
                <a:gd name="T14" fmla="*/ 9 w 19"/>
                <a:gd name="T15" fmla="*/ 24 h 24"/>
                <a:gd name="T16" fmla="*/ 1 w 19"/>
                <a:gd name="T17" fmla="*/ 18 h 24"/>
                <a:gd name="T18" fmla="*/ 12 w 19"/>
                <a:gd name="T19" fmla="*/ 16 h 24"/>
                <a:gd name="T20" fmla="*/ 13 w 19"/>
                <a:gd name="T21" fmla="*/ 12 h 24"/>
                <a:gd name="T22" fmla="*/ 12 w 19"/>
                <a:gd name="T23" fmla="*/ 7 h 24"/>
                <a:gd name="T24" fmla="*/ 9 w 19"/>
                <a:gd name="T25" fmla="*/ 5 h 24"/>
                <a:gd name="T26" fmla="*/ 6 w 19"/>
                <a:gd name="T27" fmla="*/ 7 h 24"/>
                <a:gd name="T28" fmla="*/ 6 w 19"/>
                <a:gd name="T29" fmla="*/ 12 h 24"/>
                <a:gd name="T30" fmla="*/ 6 w 19"/>
                <a:gd name="T31" fmla="*/ 16 h 24"/>
                <a:gd name="T32" fmla="*/ 9 w 19"/>
                <a:gd name="T33" fmla="*/ 18 h 24"/>
                <a:gd name="T34" fmla="*/ 12 w 19"/>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4">
                  <a:moveTo>
                    <a:pt x="1" y="18"/>
                  </a:moveTo>
                  <a:cubicBezTo>
                    <a:pt x="0" y="16"/>
                    <a:pt x="0" y="15"/>
                    <a:pt x="0" y="12"/>
                  </a:cubicBezTo>
                  <a:cubicBezTo>
                    <a:pt x="0" y="9"/>
                    <a:pt x="0" y="7"/>
                    <a:pt x="1" y="5"/>
                  </a:cubicBezTo>
                  <a:cubicBezTo>
                    <a:pt x="2" y="2"/>
                    <a:pt x="5" y="0"/>
                    <a:pt x="9" y="0"/>
                  </a:cubicBezTo>
                  <a:cubicBezTo>
                    <a:pt x="13" y="0"/>
                    <a:pt x="17" y="2"/>
                    <a:pt x="18" y="5"/>
                  </a:cubicBezTo>
                  <a:cubicBezTo>
                    <a:pt x="18" y="7"/>
                    <a:pt x="19" y="9"/>
                    <a:pt x="19" y="12"/>
                  </a:cubicBezTo>
                  <a:cubicBezTo>
                    <a:pt x="19" y="15"/>
                    <a:pt x="18" y="16"/>
                    <a:pt x="18" y="18"/>
                  </a:cubicBezTo>
                  <a:cubicBezTo>
                    <a:pt x="17" y="22"/>
                    <a:pt x="13" y="24"/>
                    <a:pt x="9" y="24"/>
                  </a:cubicBezTo>
                  <a:cubicBezTo>
                    <a:pt x="5" y="24"/>
                    <a:pt x="2" y="22"/>
                    <a:pt x="1" y="18"/>
                  </a:cubicBezTo>
                  <a:close/>
                  <a:moveTo>
                    <a:pt x="12" y="16"/>
                  </a:moveTo>
                  <a:cubicBezTo>
                    <a:pt x="12" y="16"/>
                    <a:pt x="13" y="14"/>
                    <a:pt x="13" y="12"/>
                  </a:cubicBezTo>
                  <a:cubicBezTo>
                    <a:pt x="13"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3" name="Freeform 34"/>
            <p:cNvSpPr>
              <a:spLocks noEditPoints="1"/>
            </p:cNvSpPr>
            <p:nvPr userDrawn="1"/>
          </p:nvSpPr>
          <p:spPr bwMode="auto">
            <a:xfrm>
              <a:off x="3703" y="4111"/>
              <a:ext cx="30" cy="40"/>
            </a:xfrm>
            <a:custGeom>
              <a:avLst/>
              <a:gdLst>
                <a:gd name="T0" fmla="*/ 12 w 18"/>
                <a:gd name="T1" fmla="*/ 23 h 23"/>
                <a:gd name="T2" fmla="*/ 11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9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1" y="23"/>
                  </a:cubicBezTo>
                  <a:cubicBezTo>
                    <a:pt x="8" y="15"/>
                    <a:pt x="8" y="15"/>
                    <a:pt x="8" y="15"/>
                  </a:cubicBezTo>
                  <a:cubicBezTo>
                    <a:pt x="6" y="15"/>
                    <a:pt x="6" y="15"/>
                    <a:pt x="6" y="15"/>
                  </a:cubicBezTo>
                  <a:cubicBezTo>
                    <a:pt x="6" y="15"/>
                    <a:pt x="6" y="15"/>
                    <a:pt x="6" y="15"/>
                  </a:cubicBezTo>
                  <a:cubicBezTo>
                    <a:pt x="6" y="23"/>
                    <a:pt x="6" y="23"/>
                    <a:pt x="6" y="23"/>
                  </a:cubicBezTo>
                  <a:cubicBezTo>
                    <a:pt x="6" y="23"/>
                    <a:pt x="5" y="23"/>
                    <a:pt x="5" y="23"/>
                  </a:cubicBezTo>
                  <a:cubicBezTo>
                    <a:pt x="0" y="23"/>
                    <a:pt x="0" y="23"/>
                    <a:pt x="0" y="23"/>
                  </a:cubicBezTo>
                  <a:cubicBezTo>
                    <a:pt x="0" y="23"/>
                    <a:pt x="0" y="23"/>
                    <a:pt x="0" y="23"/>
                  </a:cubicBezTo>
                  <a:cubicBezTo>
                    <a:pt x="0" y="0"/>
                    <a:pt x="0" y="0"/>
                    <a:pt x="0" y="0"/>
                  </a:cubicBezTo>
                  <a:cubicBezTo>
                    <a:pt x="0" y="0"/>
                    <a:pt x="0" y="0"/>
                    <a:pt x="0" y="0"/>
                  </a:cubicBezTo>
                  <a:cubicBezTo>
                    <a:pt x="9" y="0"/>
                    <a:pt x="9" y="0"/>
                    <a:pt x="9"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4" name="Freeform 35"/>
            <p:cNvSpPr>
              <a:spLocks/>
            </p:cNvSpPr>
            <p:nvPr userDrawn="1"/>
          </p:nvSpPr>
          <p:spPr bwMode="auto">
            <a:xfrm>
              <a:off x="3749" y="4111"/>
              <a:ext cx="32" cy="41"/>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10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7"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10"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9" y="10"/>
                    <a:pt x="19" y="10"/>
                    <a:pt x="19" y="11"/>
                  </a:cubicBezTo>
                  <a:cubicBezTo>
                    <a:pt x="19" y="12"/>
                    <a:pt x="19" y="12"/>
                    <a:pt x="19" y="12"/>
                  </a:cubicBezTo>
                  <a:cubicBezTo>
                    <a:pt x="19" y="15"/>
                    <a:pt x="19"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5" name="Freeform 36"/>
            <p:cNvSpPr>
              <a:spLocks/>
            </p:cNvSpPr>
            <p:nvPr userDrawn="1"/>
          </p:nvSpPr>
          <p:spPr bwMode="auto">
            <a:xfrm>
              <a:off x="3824" y="4111"/>
              <a:ext cx="31" cy="41"/>
            </a:xfrm>
            <a:custGeom>
              <a:avLst/>
              <a:gdLst>
                <a:gd name="T0" fmla="*/ 0 w 18"/>
                <a:gd name="T1" fmla="*/ 14 h 24"/>
                <a:gd name="T2" fmla="*/ 0 w 18"/>
                <a:gd name="T3" fmla="*/ 0 h 24"/>
                <a:gd name="T4" fmla="*/ 0 w 18"/>
                <a:gd name="T5" fmla="*/ 0 h 24"/>
                <a:gd name="T6" fmla="*/ 5 w 18"/>
                <a:gd name="T7" fmla="*/ 0 h 24"/>
                <a:gd name="T8" fmla="*/ 6 w 18"/>
                <a:gd name="T9" fmla="*/ 0 h 24"/>
                <a:gd name="T10" fmla="*/ 6 w 18"/>
                <a:gd name="T11" fmla="*/ 15 h 24"/>
                <a:gd name="T12" fmla="*/ 9 w 18"/>
                <a:gd name="T13" fmla="*/ 18 h 24"/>
                <a:gd name="T14" fmla="*/ 12 w 18"/>
                <a:gd name="T15" fmla="*/ 15 h 24"/>
                <a:gd name="T16" fmla="*/ 12 w 18"/>
                <a:gd name="T17" fmla="*/ 0 h 24"/>
                <a:gd name="T18" fmla="*/ 12 w 18"/>
                <a:gd name="T19" fmla="*/ 0 h 24"/>
                <a:gd name="T20" fmla="*/ 18 w 18"/>
                <a:gd name="T21" fmla="*/ 0 h 24"/>
                <a:gd name="T22" fmla="*/ 18 w 18"/>
                <a:gd name="T23" fmla="*/ 0 h 24"/>
                <a:gd name="T24" fmla="*/ 18 w 18"/>
                <a:gd name="T25" fmla="*/ 14 h 24"/>
                <a:gd name="T26" fmla="*/ 9 w 18"/>
                <a:gd name="T27" fmla="*/ 24 h 24"/>
                <a:gd name="T28" fmla="*/ 0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0" y="14"/>
                  </a:moveTo>
                  <a:cubicBezTo>
                    <a:pt x="0" y="0"/>
                    <a:pt x="0" y="0"/>
                    <a:pt x="0" y="0"/>
                  </a:cubicBezTo>
                  <a:cubicBezTo>
                    <a:pt x="0" y="0"/>
                    <a:pt x="0" y="0"/>
                    <a:pt x="0" y="0"/>
                  </a:cubicBezTo>
                  <a:cubicBezTo>
                    <a:pt x="5" y="0"/>
                    <a:pt x="5" y="0"/>
                    <a:pt x="5" y="0"/>
                  </a:cubicBezTo>
                  <a:cubicBezTo>
                    <a:pt x="5" y="0"/>
                    <a:pt x="6" y="0"/>
                    <a:pt x="6" y="0"/>
                  </a:cubicBezTo>
                  <a:cubicBezTo>
                    <a:pt x="6" y="15"/>
                    <a:pt x="6" y="15"/>
                    <a:pt x="6" y="15"/>
                  </a:cubicBezTo>
                  <a:cubicBezTo>
                    <a:pt x="6" y="17"/>
                    <a:pt x="7" y="18"/>
                    <a:pt x="9" y="18"/>
                  </a:cubicBezTo>
                  <a:cubicBezTo>
                    <a:pt x="11" y="18"/>
                    <a:pt x="12" y="17"/>
                    <a:pt x="12" y="15"/>
                  </a:cubicBezTo>
                  <a:cubicBezTo>
                    <a:pt x="12" y="0"/>
                    <a:pt x="12" y="0"/>
                    <a:pt x="12" y="0"/>
                  </a:cubicBezTo>
                  <a:cubicBezTo>
                    <a:pt x="12" y="0"/>
                    <a:pt x="12" y="0"/>
                    <a:pt x="12" y="0"/>
                  </a:cubicBezTo>
                  <a:cubicBezTo>
                    <a:pt x="18" y="0"/>
                    <a:pt x="18" y="0"/>
                    <a:pt x="18" y="0"/>
                  </a:cubicBezTo>
                  <a:cubicBezTo>
                    <a:pt x="18" y="0"/>
                    <a:pt x="18" y="0"/>
                    <a:pt x="18" y="0"/>
                  </a:cubicBezTo>
                  <a:cubicBezTo>
                    <a:pt x="18" y="14"/>
                    <a:pt x="18" y="14"/>
                    <a:pt x="18" y="14"/>
                  </a:cubicBezTo>
                  <a:cubicBezTo>
                    <a:pt x="18" y="20"/>
                    <a:pt x="14" y="24"/>
                    <a:pt x="9" y="24"/>
                  </a:cubicBezTo>
                  <a:cubicBezTo>
                    <a:pt x="3"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6" name="Freeform 37"/>
            <p:cNvSpPr>
              <a:spLocks/>
            </p:cNvSpPr>
            <p:nvPr userDrawn="1"/>
          </p:nvSpPr>
          <p:spPr bwMode="auto">
            <a:xfrm>
              <a:off x="3872" y="4111"/>
              <a:ext cx="32" cy="4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9 w 19"/>
                <a:gd name="T17" fmla="*/ 0 h 23"/>
                <a:gd name="T18" fmla="*/ 19 w 19"/>
                <a:gd name="T19" fmla="*/ 0 h 23"/>
                <a:gd name="T20" fmla="*/ 19 w 19"/>
                <a:gd name="T21" fmla="*/ 23 h 23"/>
                <a:gd name="T22" fmla="*/ 19 w 19"/>
                <a:gd name="T23" fmla="*/ 23 h 23"/>
                <a:gd name="T24" fmla="*/ 14 w 19"/>
                <a:gd name="T25" fmla="*/ 23 h 23"/>
                <a:gd name="T26" fmla="*/ 13 w 19"/>
                <a:gd name="T27" fmla="*/ 23 h 23"/>
                <a:gd name="T28" fmla="*/ 6 w 19"/>
                <a:gd name="T29" fmla="*/ 10 h 23"/>
                <a:gd name="T30" fmla="*/ 6 w 19"/>
                <a:gd name="T31" fmla="*/ 10 h 23"/>
                <a:gd name="T32" fmla="*/ 6 w 19"/>
                <a:gd name="T33" fmla="*/ 23 h 23"/>
                <a:gd name="T34" fmla="*/ 6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1"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4" y="0"/>
                    <a:pt x="14" y="0"/>
                  </a:cubicBezTo>
                  <a:cubicBezTo>
                    <a:pt x="19" y="0"/>
                    <a:pt x="19" y="0"/>
                    <a:pt x="19" y="0"/>
                  </a:cubicBezTo>
                  <a:cubicBezTo>
                    <a:pt x="19" y="0"/>
                    <a:pt x="19" y="0"/>
                    <a:pt x="19" y="0"/>
                  </a:cubicBezTo>
                  <a:cubicBezTo>
                    <a:pt x="19" y="23"/>
                    <a:pt x="19" y="23"/>
                    <a:pt x="19" y="23"/>
                  </a:cubicBezTo>
                  <a:cubicBezTo>
                    <a:pt x="19" y="23"/>
                    <a:pt x="19" y="23"/>
                    <a:pt x="19" y="23"/>
                  </a:cubicBezTo>
                  <a:cubicBezTo>
                    <a:pt x="14" y="23"/>
                    <a:pt x="14" y="23"/>
                    <a:pt x="14"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7" name="Freeform 38"/>
            <p:cNvSpPr>
              <a:spLocks/>
            </p:cNvSpPr>
            <p:nvPr userDrawn="1"/>
          </p:nvSpPr>
          <p:spPr bwMode="auto">
            <a:xfrm>
              <a:off x="3921" y="4111"/>
              <a:ext cx="10"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8" name="Freeform 39"/>
            <p:cNvSpPr>
              <a:spLocks/>
            </p:cNvSpPr>
            <p:nvPr userDrawn="1"/>
          </p:nvSpPr>
          <p:spPr bwMode="auto">
            <a:xfrm>
              <a:off x="3947" y="4111"/>
              <a:ext cx="36" cy="4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7"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4"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09" name="Freeform 40"/>
            <p:cNvSpPr>
              <a:spLocks/>
            </p:cNvSpPr>
            <p:nvPr userDrawn="1"/>
          </p:nvSpPr>
          <p:spPr bwMode="auto">
            <a:xfrm>
              <a:off x="3998" y="4111"/>
              <a:ext cx="27" cy="4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0" name="Freeform 41"/>
            <p:cNvSpPr>
              <a:spLocks noEditPoints="1"/>
            </p:cNvSpPr>
            <p:nvPr userDrawn="1"/>
          </p:nvSpPr>
          <p:spPr bwMode="auto">
            <a:xfrm>
              <a:off x="4042" y="4111"/>
              <a:ext cx="33" cy="40"/>
            </a:xfrm>
            <a:custGeom>
              <a:avLst/>
              <a:gdLst>
                <a:gd name="T0" fmla="*/ 12 w 19"/>
                <a:gd name="T1" fmla="*/ 23 h 23"/>
                <a:gd name="T2" fmla="*/ 12 w 19"/>
                <a:gd name="T3" fmla="*/ 23 h 23"/>
                <a:gd name="T4" fmla="*/ 8 w 19"/>
                <a:gd name="T5" fmla="*/ 15 h 23"/>
                <a:gd name="T6" fmla="*/ 6 w 19"/>
                <a:gd name="T7" fmla="*/ 15 h 23"/>
                <a:gd name="T8" fmla="*/ 6 w 19"/>
                <a:gd name="T9" fmla="*/ 15 h 23"/>
                <a:gd name="T10" fmla="*/ 6 w 19"/>
                <a:gd name="T11" fmla="*/ 23 h 23"/>
                <a:gd name="T12" fmla="*/ 6 w 19"/>
                <a:gd name="T13" fmla="*/ 23 h 23"/>
                <a:gd name="T14" fmla="*/ 0 w 19"/>
                <a:gd name="T15" fmla="*/ 23 h 23"/>
                <a:gd name="T16" fmla="*/ 0 w 19"/>
                <a:gd name="T17" fmla="*/ 23 h 23"/>
                <a:gd name="T18" fmla="*/ 0 w 19"/>
                <a:gd name="T19" fmla="*/ 0 h 23"/>
                <a:gd name="T20" fmla="*/ 0 w 19"/>
                <a:gd name="T21" fmla="*/ 0 h 23"/>
                <a:gd name="T22" fmla="*/ 10 w 19"/>
                <a:gd name="T23" fmla="*/ 0 h 23"/>
                <a:gd name="T24" fmla="*/ 18 w 19"/>
                <a:gd name="T25" fmla="*/ 8 h 23"/>
                <a:gd name="T26" fmla="*/ 14 w 19"/>
                <a:gd name="T27" fmla="*/ 14 h 23"/>
                <a:gd name="T28" fmla="*/ 18 w 19"/>
                <a:gd name="T29" fmla="*/ 23 h 23"/>
                <a:gd name="T30" fmla="*/ 18 w 19"/>
                <a:gd name="T31" fmla="*/ 23 h 23"/>
                <a:gd name="T32" fmla="*/ 12 w 19"/>
                <a:gd name="T33" fmla="*/ 23 h 23"/>
                <a:gd name="T34" fmla="*/ 12 w 19"/>
                <a:gd name="T35" fmla="*/ 8 h 23"/>
                <a:gd name="T36" fmla="*/ 9 w 19"/>
                <a:gd name="T37" fmla="*/ 5 h 23"/>
                <a:gd name="T38" fmla="*/ 6 w 19"/>
                <a:gd name="T39" fmla="*/ 5 h 23"/>
                <a:gd name="T40" fmla="*/ 6 w 19"/>
                <a:gd name="T41" fmla="*/ 5 h 23"/>
                <a:gd name="T42" fmla="*/ 6 w 19"/>
                <a:gd name="T43" fmla="*/ 10 h 23"/>
                <a:gd name="T44" fmla="*/ 6 w 19"/>
                <a:gd name="T45" fmla="*/ 10 h 23"/>
                <a:gd name="T46" fmla="*/ 9 w 19"/>
                <a:gd name="T47" fmla="*/ 10 h 23"/>
                <a:gd name="T48" fmla="*/ 12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6"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7" y="13"/>
                    <a:pt x="14" y="14"/>
                  </a:cubicBezTo>
                  <a:cubicBezTo>
                    <a:pt x="18" y="23"/>
                    <a:pt x="18" y="23"/>
                    <a:pt x="18" y="23"/>
                  </a:cubicBezTo>
                  <a:cubicBezTo>
                    <a:pt x="19"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1" name="Freeform 42"/>
            <p:cNvSpPr>
              <a:spLocks/>
            </p:cNvSpPr>
            <p:nvPr userDrawn="1"/>
          </p:nvSpPr>
          <p:spPr bwMode="auto">
            <a:xfrm>
              <a:off x="4089" y="4111"/>
              <a:ext cx="32" cy="41"/>
            </a:xfrm>
            <a:custGeom>
              <a:avLst/>
              <a:gdLst>
                <a:gd name="T0" fmla="*/ 0 w 19"/>
                <a:gd name="T1" fmla="*/ 20 h 24"/>
                <a:gd name="T2" fmla="*/ 0 w 19"/>
                <a:gd name="T3" fmla="*/ 20 h 24"/>
                <a:gd name="T4" fmla="*/ 3 w 19"/>
                <a:gd name="T5" fmla="*/ 16 h 24"/>
                <a:gd name="T6" fmla="*/ 4 w 19"/>
                <a:gd name="T7" fmla="*/ 16 h 24"/>
                <a:gd name="T8" fmla="*/ 9 w 19"/>
                <a:gd name="T9" fmla="*/ 19 h 24"/>
                <a:gd name="T10" fmla="*/ 13 w 19"/>
                <a:gd name="T11" fmla="*/ 16 h 24"/>
                <a:gd name="T12" fmla="*/ 10 w 19"/>
                <a:gd name="T13" fmla="*/ 14 h 24"/>
                <a:gd name="T14" fmla="*/ 9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10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4" y="16"/>
                  </a:cubicBezTo>
                  <a:cubicBezTo>
                    <a:pt x="5" y="17"/>
                    <a:pt x="7" y="19"/>
                    <a:pt x="9" y="19"/>
                  </a:cubicBezTo>
                  <a:cubicBezTo>
                    <a:pt x="12" y="19"/>
                    <a:pt x="13" y="18"/>
                    <a:pt x="13" y="16"/>
                  </a:cubicBezTo>
                  <a:cubicBezTo>
                    <a:pt x="13" y="15"/>
                    <a:pt x="12" y="15"/>
                    <a:pt x="10" y="14"/>
                  </a:cubicBezTo>
                  <a:cubicBezTo>
                    <a:pt x="9" y="14"/>
                    <a:pt x="9" y="14"/>
                    <a:pt x="9" y="14"/>
                  </a:cubicBezTo>
                  <a:cubicBezTo>
                    <a:pt x="4"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10" y="5"/>
                  </a:cubicBezTo>
                  <a:cubicBezTo>
                    <a:pt x="8" y="5"/>
                    <a:pt x="7" y="6"/>
                    <a:pt x="7" y="7"/>
                  </a:cubicBezTo>
                  <a:cubicBezTo>
                    <a:pt x="7" y="8"/>
                    <a:pt x="8" y="8"/>
                    <a:pt x="10" y="9"/>
                  </a:cubicBezTo>
                  <a:cubicBezTo>
                    <a:pt x="11" y="9"/>
                    <a:pt x="11" y="9"/>
                    <a:pt x="11" y="9"/>
                  </a:cubicBezTo>
                  <a:cubicBezTo>
                    <a:pt x="16" y="10"/>
                    <a:pt x="19" y="12"/>
                    <a:pt x="19" y="16"/>
                  </a:cubicBezTo>
                  <a:cubicBezTo>
                    <a:pt x="19" y="21"/>
                    <a:pt x="16"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2" name="Freeform 43"/>
            <p:cNvSpPr>
              <a:spLocks/>
            </p:cNvSpPr>
            <p:nvPr userDrawn="1"/>
          </p:nvSpPr>
          <p:spPr bwMode="auto">
            <a:xfrm>
              <a:off x="4136" y="4111"/>
              <a:ext cx="11" cy="4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1"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3" name="Freeform 44"/>
            <p:cNvSpPr>
              <a:spLocks/>
            </p:cNvSpPr>
            <p:nvPr userDrawn="1"/>
          </p:nvSpPr>
          <p:spPr bwMode="auto">
            <a:xfrm>
              <a:off x="4164" y="4111"/>
              <a:ext cx="31" cy="40"/>
            </a:xfrm>
            <a:custGeom>
              <a:avLst/>
              <a:gdLst>
                <a:gd name="T0" fmla="*/ 6 w 18"/>
                <a:gd name="T1" fmla="*/ 23 h 23"/>
                <a:gd name="T2" fmla="*/ 6 w 18"/>
                <a:gd name="T3" fmla="*/ 23 h 23"/>
                <a:gd name="T4" fmla="*/ 6 w 18"/>
                <a:gd name="T5" fmla="*/ 23 h 23"/>
                <a:gd name="T6" fmla="*/ 6 w 18"/>
                <a:gd name="T7" fmla="*/ 23 h 23"/>
                <a:gd name="T8" fmla="*/ 6 w 18"/>
                <a:gd name="T9" fmla="*/ 23 h 23"/>
                <a:gd name="T10" fmla="*/ 6 w 18"/>
                <a:gd name="T11" fmla="*/ 6 h 23"/>
                <a:gd name="T12" fmla="*/ 6 w 18"/>
                <a:gd name="T13" fmla="*/ 5 h 23"/>
                <a:gd name="T14" fmla="*/ 6 w 18"/>
                <a:gd name="T15" fmla="*/ 5 h 23"/>
                <a:gd name="T16" fmla="*/ 0 w 18"/>
                <a:gd name="T17" fmla="*/ 5 h 23"/>
                <a:gd name="T18" fmla="*/ 0 w 18"/>
                <a:gd name="T19" fmla="*/ 5 h 23"/>
                <a:gd name="T20" fmla="*/ 0 w 18"/>
                <a:gd name="T21" fmla="*/ 5 h 23"/>
                <a:gd name="T22" fmla="*/ 0 w 18"/>
                <a:gd name="T23" fmla="*/ 5 h 23"/>
                <a:gd name="T24" fmla="*/ 0 w 18"/>
                <a:gd name="T25" fmla="*/ 5 h 23"/>
                <a:gd name="T26" fmla="*/ 0 w 18"/>
                <a:gd name="T27" fmla="*/ 5 h 23"/>
                <a:gd name="T28" fmla="*/ 0 w 18"/>
                <a:gd name="T29" fmla="*/ 0 h 23"/>
                <a:gd name="T30" fmla="*/ 0 w 18"/>
                <a:gd name="T31" fmla="*/ 0 h 23"/>
                <a:gd name="T32" fmla="*/ 0 w 18"/>
                <a:gd name="T33" fmla="*/ 0 h 23"/>
                <a:gd name="T34" fmla="*/ 18 w 18"/>
                <a:gd name="T35" fmla="*/ 0 h 23"/>
                <a:gd name="T36" fmla="*/ 18 w 18"/>
                <a:gd name="T37" fmla="*/ 0 h 23"/>
                <a:gd name="T38" fmla="*/ 18 w 18"/>
                <a:gd name="T39" fmla="*/ 0 h 23"/>
                <a:gd name="T40" fmla="*/ 18 w 18"/>
                <a:gd name="T41" fmla="*/ 0 h 23"/>
                <a:gd name="T42" fmla="*/ 18 w 18"/>
                <a:gd name="T43" fmla="*/ 5 h 23"/>
                <a:gd name="T44" fmla="*/ 18 w 18"/>
                <a:gd name="T45" fmla="*/ 5 h 23"/>
                <a:gd name="T46" fmla="*/ 18 w 18"/>
                <a:gd name="T47" fmla="*/ 5 h 23"/>
                <a:gd name="T48" fmla="*/ 18 w 18"/>
                <a:gd name="T49" fmla="*/ 5 h 23"/>
                <a:gd name="T50" fmla="*/ 12 w 18"/>
                <a:gd name="T51" fmla="*/ 5 h 23"/>
                <a:gd name="T52" fmla="*/ 12 w 18"/>
                <a:gd name="T53" fmla="*/ 5 h 23"/>
                <a:gd name="T54" fmla="*/ 12 w 18"/>
                <a:gd name="T55" fmla="*/ 6 h 23"/>
                <a:gd name="T56" fmla="*/ 12 w 18"/>
                <a:gd name="T57" fmla="*/ 6 h 23"/>
                <a:gd name="T58" fmla="*/ 12 w 18"/>
                <a:gd name="T59" fmla="*/ 23 h 23"/>
                <a:gd name="T60" fmla="*/ 12 w 18"/>
                <a:gd name="T61" fmla="*/ 23 h 23"/>
                <a:gd name="T62" fmla="*/ 12 w 18"/>
                <a:gd name="T63" fmla="*/ 23 h 23"/>
                <a:gd name="T64" fmla="*/ 11 w 18"/>
                <a:gd name="T65" fmla="*/ 23 h 23"/>
                <a:gd name="T66" fmla="*/ 6 w 18"/>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 h="23">
                  <a:moveTo>
                    <a:pt x="6" y="23"/>
                  </a:moveTo>
                  <a:cubicBezTo>
                    <a:pt x="6" y="23"/>
                    <a:pt x="6" y="23"/>
                    <a:pt x="6" y="23"/>
                  </a:cubicBezTo>
                  <a:cubicBezTo>
                    <a:pt x="6" y="23"/>
                    <a:pt x="6"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0" y="0"/>
                    <a:pt x="0" y="0"/>
                    <a:pt x="0" y="0"/>
                  </a:cubicBezTo>
                  <a:cubicBezTo>
                    <a:pt x="18" y="0"/>
                    <a:pt x="18" y="0"/>
                    <a:pt x="18" y="0"/>
                  </a:cubicBezTo>
                  <a:cubicBezTo>
                    <a:pt x="18" y="0"/>
                    <a:pt x="18" y="0"/>
                    <a:pt x="18" y="0"/>
                  </a:cubicBezTo>
                  <a:cubicBezTo>
                    <a:pt x="18" y="0"/>
                    <a:pt x="18" y="0"/>
                    <a:pt x="18" y="0"/>
                  </a:cubicBezTo>
                  <a:cubicBezTo>
                    <a:pt x="18" y="0"/>
                    <a:pt x="18" y="0"/>
                    <a:pt x="18" y="0"/>
                  </a:cubicBezTo>
                  <a:cubicBezTo>
                    <a:pt x="18" y="5"/>
                    <a:pt x="18" y="5"/>
                    <a:pt x="18" y="5"/>
                  </a:cubicBezTo>
                  <a:cubicBezTo>
                    <a:pt x="18" y="5"/>
                    <a:pt x="18" y="5"/>
                    <a:pt x="18" y="5"/>
                  </a:cubicBezTo>
                  <a:cubicBezTo>
                    <a:pt x="18" y="5"/>
                    <a:pt x="18" y="5"/>
                    <a:pt x="18" y="5"/>
                  </a:cubicBezTo>
                  <a:cubicBezTo>
                    <a:pt x="18" y="5"/>
                    <a:pt x="18" y="5"/>
                    <a:pt x="18" y="5"/>
                  </a:cubicBezTo>
                  <a:cubicBezTo>
                    <a:pt x="12" y="5"/>
                    <a:pt x="12" y="5"/>
                    <a:pt x="12" y="5"/>
                  </a:cubicBezTo>
                  <a:cubicBezTo>
                    <a:pt x="12"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1" y="23"/>
                    <a:pt x="11" y="23"/>
                  </a:cubicBezTo>
                  <a:lnTo>
                    <a:pt x="6"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4" name="Freeform 45"/>
            <p:cNvSpPr>
              <a:spLocks/>
            </p:cNvSpPr>
            <p:nvPr userDrawn="1"/>
          </p:nvSpPr>
          <p:spPr bwMode="auto">
            <a:xfrm>
              <a:off x="4206" y="4111"/>
              <a:ext cx="35" cy="40"/>
            </a:xfrm>
            <a:custGeom>
              <a:avLst/>
              <a:gdLst>
                <a:gd name="T0" fmla="*/ 8 w 20"/>
                <a:gd name="T1" fmla="*/ 23 h 23"/>
                <a:gd name="T2" fmla="*/ 7 w 20"/>
                <a:gd name="T3" fmla="*/ 23 h 23"/>
                <a:gd name="T4" fmla="*/ 7 w 20"/>
                <a:gd name="T5" fmla="*/ 14 h 23"/>
                <a:gd name="T6" fmla="*/ 0 w 20"/>
                <a:gd name="T7" fmla="*/ 1 h 23"/>
                <a:gd name="T8" fmla="*/ 1 w 20"/>
                <a:gd name="T9" fmla="*/ 0 h 23"/>
                <a:gd name="T10" fmla="*/ 6 w 20"/>
                <a:gd name="T11" fmla="*/ 0 h 23"/>
                <a:gd name="T12" fmla="*/ 7 w 20"/>
                <a:gd name="T13" fmla="*/ 0 h 23"/>
                <a:gd name="T14" fmla="*/ 10 w 20"/>
                <a:gd name="T15" fmla="*/ 8 h 23"/>
                <a:gd name="T16" fmla="*/ 11 w 20"/>
                <a:gd name="T17" fmla="*/ 8 h 23"/>
                <a:gd name="T18" fmla="*/ 14 w 20"/>
                <a:gd name="T19" fmla="*/ 0 h 23"/>
                <a:gd name="T20" fmla="*/ 15 w 20"/>
                <a:gd name="T21" fmla="*/ 0 h 23"/>
                <a:gd name="T22" fmla="*/ 20 w 20"/>
                <a:gd name="T23" fmla="*/ 0 h 23"/>
                <a:gd name="T24" fmla="*/ 20 w 20"/>
                <a:gd name="T25" fmla="*/ 1 h 23"/>
                <a:gd name="T26" fmla="*/ 13 w 20"/>
                <a:gd name="T27" fmla="*/ 14 h 23"/>
                <a:gd name="T28" fmla="*/ 13 w 20"/>
                <a:gd name="T29" fmla="*/ 23 h 23"/>
                <a:gd name="T30" fmla="*/ 13 w 20"/>
                <a:gd name="T31" fmla="*/ 23 h 23"/>
                <a:gd name="T32" fmla="*/ 8 w 20"/>
                <a:gd name="T3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23">
                  <a:moveTo>
                    <a:pt x="8" y="23"/>
                  </a:moveTo>
                  <a:cubicBezTo>
                    <a:pt x="8" y="23"/>
                    <a:pt x="7" y="23"/>
                    <a:pt x="7" y="23"/>
                  </a:cubicBezTo>
                  <a:cubicBezTo>
                    <a:pt x="7" y="14"/>
                    <a:pt x="7" y="14"/>
                    <a:pt x="7" y="14"/>
                  </a:cubicBezTo>
                  <a:cubicBezTo>
                    <a:pt x="0" y="1"/>
                    <a:pt x="0" y="1"/>
                    <a:pt x="0" y="1"/>
                  </a:cubicBezTo>
                  <a:cubicBezTo>
                    <a:pt x="0" y="0"/>
                    <a:pt x="0" y="0"/>
                    <a:pt x="1" y="0"/>
                  </a:cubicBezTo>
                  <a:cubicBezTo>
                    <a:pt x="6" y="0"/>
                    <a:pt x="6" y="0"/>
                    <a:pt x="6" y="0"/>
                  </a:cubicBezTo>
                  <a:cubicBezTo>
                    <a:pt x="6" y="0"/>
                    <a:pt x="6" y="0"/>
                    <a:pt x="7" y="0"/>
                  </a:cubicBezTo>
                  <a:cubicBezTo>
                    <a:pt x="10" y="8"/>
                    <a:pt x="10" y="8"/>
                    <a:pt x="10" y="8"/>
                  </a:cubicBezTo>
                  <a:cubicBezTo>
                    <a:pt x="11" y="8"/>
                    <a:pt x="11" y="8"/>
                    <a:pt x="11" y="8"/>
                  </a:cubicBezTo>
                  <a:cubicBezTo>
                    <a:pt x="14" y="0"/>
                    <a:pt x="14" y="0"/>
                    <a:pt x="14" y="0"/>
                  </a:cubicBezTo>
                  <a:cubicBezTo>
                    <a:pt x="14" y="0"/>
                    <a:pt x="15" y="0"/>
                    <a:pt x="15" y="0"/>
                  </a:cubicBezTo>
                  <a:cubicBezTo>
                    <a:pt x="20" y="0"/>
                    <a:pt x="20" y="0"/>
                    <a:pt x="20" y="0"/>
                  </a:cubicBezTo>
                  <a:cubicBezTo>
                    <a:pt x="20" y="0"/>
                    <a:pt x="20" y="0"/>
                    <a:pt x="20" y="1"/>
                  </a:cubicBezTo>
                  <a:cubicBezTo>
                    <a:pt x="13" y="14"/>
                    <a:pt x="13" y="14"/>
                    <a:pt x="13" y="14"/>
                  </a:cubicBezTo>
                  <a:cubicBezTo>
                    <a:pt x="13" y="23"/>
                    <a:pt x="13" y="23"/>
                    <a:pt x="13" y="23"/>
                  </a:cubicBezTo>
                  <a:cubicBezTo>
                    <a:pt x="13"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5" name="Freeform 46"/>
            <p:cNvSpPr>
              <a:spLocks noEditPoints="1"/>
            </p:cNvSpPr>
            <p:nvPr userDrawn="1"/>
          </p:nvSpPr>
          <p:spPr bwMode="auto">
            <a:xfrm>
              <a:off x="3692" y="4194"/>
              <a:ext cx="26" cy="39"/>
            </a:xfrm>
            <a:custGeom>
              <a:avLst/>
              <a:gdLst>
                <a:gd name="T0" fmla="*/ 0 w 15"/>
                <a:gd name="T1" fmla="*/ 0 h 23"/>
                <a:gd name="T2" fmla="*/ 0 w 15"/>
                <a:gd name="T3" fmla="*/ 0 h 23"/>
                <a:gd name="T4" fmla="*/ 7 w 15"/>
                <a:gd name="T5" fmla="*/ 0 h 23"/>
                <a:gd name="T6" fmla="*/ 15 w 15"/>
                <a:gd name="T7" fmla="*/ 5 h 23"/>
                <a:gd name="T8" fmla="*/ 15 w 15"/>
                <a:gd name="T9" fmla="*/ 12 h 23"/>
                <a:gd name="T10" fmla="*/ 15 w 15"/>
                <a:gd name="T11" fmla="*/ 19 h 23"/>
                <a:gd name="T12" fmla="*/ 7 w 15"/>
                <a:gd name="T13" fmla="*/ 23 h 23"/>
                <a:gd name="T14" fmla="*/ 0 w 15"/>
                <a:gd name="T15" fmla="*/ 23 h 23"/>
                <a:gd name="T16" fmla="*/ 0 w 15"/>
                <a:gd name="T17" fmla="*/ 23 h 23"/>
                <a:gd name="T18" fmla="*/ 0 w 15"/>
                <a:gd name="T19" fmla="*/ 0 h 23"/>
                <a:gd name="T20" fmla="*/ 2 w 15"/>
                <a:gd name="T21" fmla="*/ 21 h 23"/>
                <a:gd name="T22" fmla="*/ 7 w 15"/>
                <a:gd name="T23" fmla="*/ 21 h 23"/>
                <a:gd name="T24" fmla="*/ 13 w 15"/>
                <a:gd name="T25" fmla="*/ 18 h 23"/>
                <a:gd name="T26" fmla="*/ 14 w 15"/>
                <a:gd name="T27" fmla="*/ 12 h 23"/>
                <a:gd name="T28" fmla="*/ 13 w 15"/>
                <a:gd name="T29" fmla="*/ 5 h 23"/>
                <a:gd name="T30" fmla="*/ 7 w 15"/>
                <a:gd name="T31" fmla="*/ 2 h 23"/>
                <a:gd name="T32" fmla="*/ 2 w 15"/>
                <a:gd name="T33" fmla="*/ 2 h 23"/>
                <a:gd name="T34" fmla="*/ 2 w 15"/>
                <a:gd name="T35" fmla="*/ 2 h 23"/>
                <a:gd name="T36" fmla="*/ 2 w 15"/>
                <a:gd name="T37" fmla="*/ 21 h 23"/>
                <a:gd name="T38" fmla="*/ 2 w 15"/>
                <a:gd name="T39" fmla="*/ 2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23">
                  <a:moveTo>
                    <a:pt x="0" y="0"/>
                  </a:moveTo>
                  <a:cubicBezTo>
                    <a:pt x="0" y="0"/>
                    <a:pt x="0" y="0"/>
                    <a:pt x="0" y="0"/>
                  </a:cubicBezTo>
                  <a:cubicBezTo>
                    <a:pt x="7" y="0"/>
                    <a:pt x="7" y="0"/>
                    <a:pt x="7" y="0"/>
                  </a:cubicBezTo>
                  <a:cubicBezTo>
                    <a:pt x="11" y="0"/>
                    <a:pt x="14" y="2"/>
                    <a:pt x="15" y="5"/>
                  </a:cubicBezTo>
                  <a:cubicBezTo>
                    <a:pt x="15" y="6"/>
                    <a:pt x="15" y="8"/>
                    <a:pt x="15" y="12"/>
                  </a:cubicBezTo>
                  <a:cubicBezTo>
                    <a:pt x="15" y="16"/>
                    <a:pt x="15" y="17"/>
                    <a:pt x="15" y="19"/>
                  </a:cubicBezTo>
                  <a:cubicBezTo>
                    <a:pt x="14" y="22"/>
                    <a:pt x="11" y="23"/>
                    <a:pt x="7" y="23"/>
                  </a:cubicBezTo>
                  <a:cubicBezTo>
                    <a:pt x="0" y="23"/>
                    <a:pt x="0" y="23"/>
                    <a:pt x="0" y="23"/>
                  </a:cubicBezTo>
                  <a:cubicBezTo>
                    <a:pt x="0" y="23"/>
                    <a:pt x="0" y="23"/>
                    <a:pt x="0" y="23"/>
                  </a:cubicBezTo>
                  <a:lnTo>
                    <a:pt x="0" y="0"/>
                  </a:lnTo>
                  <a:close/>
                  <a:moveTo>
                    <a:pt x="2" y="21"/>
                  </a:moveTo>
                  <a:cubicBezTo>
                    <a:pt x="7" y="21"/>
                    <a:pt x="7" y="21"/>
                    <a:pt x="7" y="21"/>
                  </a:cubicBezTo>
                  <a:cubicBezTo>
                    <a:pt x="10" y="21"/>
                    <a:pt x="12" y="20"/>
                    <a:pt x="13" y="18"/>
                  </a:cubicBezTo>
                  <a:cubicBezTo>
                    <a:pt x="13" y="17"/>
                    <a:pt x="14" y="16"/>
                    <a:pt x="14" y="12"/>
                  </a:cubicBezTo>
                  <a:cubicBezTo>
                    <a:pt x="14" y="8"/>
                    <a:pt x="13" y="7"/>
                    <a:pt x="13" y="5"/>
                  </a:cubicBezTo>
                  <a:cubicBezTo>
                    <a:pt x="12" y="3"/>
                    <a:pt x="10" y="2"/>
                    <a:pt x="7" y="2"/>
                  </a:cubicBezTo>
                  <a:cubicBezTo>
                    <a:pt x="2" y="2"/>
                    <a:pt x="2" y="2"/>
                    <a:pt x="2" y="2"/>
                  </a:cubicBezTo>
                  <a:cubicBezTo>
                    <a:pt x="2" y="2"/>
                    <a:pt x="2" y="2"/>
                    <a:pt x="2" y="2"/>
                  </a:cubicBezTo>
                  <a:cubicBezTo>
                    <a:pt x="2" y="21"/>
                    <a:pt x="2" y="21"/>
                    <a:pt x="2" y="21"/>
                  </a:cubicBezTo>
                  <a:cubicBezTo>
                    <a:pt x="2" y="21"/>
                    <a:pt x="2" y="21"/>
                    <a:pt x="2" y="2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6" name="Freeform 47"/>
            <p:cNvSpPr>
              <a:spLocks/>
            </p:cNvSpPr>
            <p:nvPr userDrawn="1"/>
          </p:nvSpPr>
          <p:spPr bwMode="auto">
            <a:xfrm>
              <a:off x="3740" y="4194"/>
              <a:ext cx="24" cy="39"/>
            </a:xfrm>
            <a:custGeom>
              <a:avLst/>
              <a:gdLst>
                <a:gd name="T0" fmla="*/ 0 w 14"/>
                <a:gd name="T1" fmla="*/ 0 h 23"/>
                <a:gd name="T2" fmla="*/ 0 w 14"/>
                <a:gd name="T3" fmla="*/ 0 h 23"/>
                <a:gd name="T4" fmla="*/ 13 w 14"/>
                <a:gd name="T5" fmla="*/ 0 h 23"/>
                <a:gd name="T6" fmla="*/ 14 w 14"/>
                <a:gd name="T7" fmla="*/ 0 h 23"/>
                <a:gd name="T8" fmla="*/ 14 w 14"/>
                <a:gd name="T9" fmla="*/ 2 h 23"/>
                <a:gd name="T10" fmla="*/ 13 w 14"/>
                <a:gd name="T11" fmla="*/ 2 h 23"/>
                <a:gd name="T12" fmla="*/ 2 w 14"/>
                <a:gd name="T13" fmla="*/ 2 h 23"/>
                <a:gd name="T14" fmla="*/ 2 w 14"/>
                <a:gd name="T15" fmla="*/ 2 h 23"/>
                <a:gd name="T16" fmla="*/ 2 w 14"/>
                <a:gd name="T17" fmla="*/ 10 h 23"/>
                <a:gd name="T18" fmla="*/ 2 w 14"/>
                <a:gd name="T19" fmla="*/ 11 h 23"/>
                <a:gd name="T20" fmla="*/ 12 w 14"/>
                <a:gd name="T21" fmla="*/ 11 h 23"/>
                <a:gd name="T22" fmla="*/ 12 w 14"/>
                <a:gd name="T23" fmla="*/ 11 h 23"/>
                <a:gd name="T24" fmla="*/ 12 w 14"/>
                <a:gd name="T25" fmla="*/ 12 h 23"/>
                <a:gd name="T26" fmla="*/ 12 w 14"/>
                <a:gd name="T27" fmla="*/ 12 h 23"/>
                <a:gd name="T28" fmla="*/ 2 w 14"/>
                <a:gd name="T29" fmla="*/ 12 h 23"/>
                <a:gd name="T30" fmla="*/ 2 w 14"/>
                <a:gd name="T31" fmla="*/ 13 h 23"/>
                <a:gd name="T32" fmla="*/ 2 w 14"/>
                <a:gd name="T33" fmla="*/ 21 h 23"/>
                <a:gd name="T34" fmla="*/ 2 w 14"/>
                <a:gd name="T35" fmla="*/ 21 h 23"/>
                <a:gd name="T36" fmla="*/ 13 w 14"/>
                <a:gd name="T37" fmla="*/ 21 h 23"/>
                <a:gd name="T38" fmla="*/ 14 w 14"/>
                <a:gd name="T39" fmla="*/ 22 h 23"/>
                <a:gd name="T40" fmla="*/ 14 w 14"/>
                <a:gd name="T41" fmla="*/ 23 h 23"/>
                <a:gd name="T42" fmla="*/ 13 w 14"/>
                <a:gd name="T43" fmla="*/ 23 h 23"/>
                <a:gd name="T44" fmla="*/ 0 w 14"/>
                <a:gd name="T45" fmla="*/ 23 h 23"/>
                <a:gd name="T46" fmla="*/ 0 w 14"/>
                <a:gd name="T47" fmla="*/ 23 h 23"/>
                <a:gd name="T48" fmla="*/ 0 w 14"/>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 h="23">
                  <a:moveTo>
                    <a:pt x="0" y="0"/>
                  </a:moveTo>
                  <a:cubicBezTo>
                    <a:pt x="0" y="0"/>
                    <a:pt x="0" y="0"/>
                    <a:pt x="0" y="0"/>
                  </a:cubicBezTo>
                  <a:cubicBezTo>
                    <a:pt x="13" y="0"/>
                    <a:pt x="13" y="0"/>
                    <a:pt x="13" y="0"/>
                  </a:cubicBezTo>
                  <a:cubicBezTo>
                    <a:pt x="14" y="0"/>
                    <a:pt x="14" y="0"/>
                    <a:pt x="14" y="0"/>
                  </a:cubicBezTo>
                  <a:cubicBezTo>
                    <a:pt x="14" y="2"/>
                    <a:pt x="14" y="2"/>
                    <a:pt x="14" y="2"/>
                  </a:cubicBezTo>
                  <a:cubicBezTo>
                    <a:pt x="14" y="2"/>
                    <a:pt x="14" y="2"/>
                    <a:pt x="13" y="2"/>
                  </a:cubicBezTo>
                  <a:cubicBezTo>
                    <a:pt x="2" y="2"/>
                    <a:pt x="2" y="2"/>
                    <a:pt x="2" y="2"/>
                  </a:cubicBezTo>
                  <a:cubicBezTo>
                    <a:pt x="2" y="2"/>
                    <a:pt x="2" y="2"/>
                    <a:pt x="2" y="2"/>
                  </a:cubicBezTo>
                  <a:cubicBezTo>
                    <a:pt x="2" y="10"/>
                    <a:pt x="2" y="10"/>
                    <a:pt x="2" y="10"/>
                  </a:cubicBezTo>
                  <a:cubicBezTo>
                    <a:pt x="2" y="11"/>
                    <a:pt x="2" y="11"/>
                    <a:pt x="2" y="11"/>
                  </a:cubicBezTo>
                  <a:cubicBezTo>
                    <a:pt x="12" y="11"/>
                    <a:pt x="12" y="11"/>
                    <a:pt x="12" y="11"/>
                  </a:cubicBezTo>
                  <a:cubicBezTo>
                    <a:pt x="12" y="11"/>
                    <a:pt x="12" y="11"/>
                    <a:pt x="12" y="11"/>
                  </a:cubicBezTo>
                  <a:cubicBezTo>
                    <a:pt x="12" y="12"/>
                    <a:pt x="12" y="12"/>
                    <a:pt x="12" y="12"/>
                  </a:cubicBezTo>
                  <a:cubicBezTo>
                    <a:pt x="12" y="12"/>
                    <a:pt x="12" y="12"/>
                    <a:pt x="12" y="12"/>
                  </a:cubicBezTo>
                  <a:cubicBezTo>
                    <a:pt x="2" y="12"/>
                    <a:pt x="2" y="12"/>
                    <a:pt x="2" y="12"/>
                  </a:cubicBezTo>
                  <a:cubicBezTo>
                    <a:pt x="2" y="12"/>
                    <a:pt x="2" y="13"/>
                    <a:pt x="2" y="13"/>
                  </a:cubicBezTo>
                  <a:cubicBezTo>
                    <a:pt x="2" y="21"/>
                    <a:pt x="2" y="21"/>
                    <a:pt x="2" y="21"/>
                  </a:cubicBezTo>
                  <a:cubicBezTo>
                    <a:pt x="2" y="21"/>
                    <a:pt x="2" y="21"/>
                    <a:pt x="2" y="21"/>
                  </a:cubicBezTo>
                  <a:cubicBezTo>
                    <a:pt x="13" y="21"/>
                    <a:pt x="13" y="21"/>
                    <a:pt x="13" y="21"/>
                  </a:cubicBezTo>
                  <a:cubicBezTo>
                    <a:pt x="14" y="21"/>
                    <a:pt x="14" y="22"/>
                    <a:pt x="14" y="22"/>
                  </a:cubicBezTo>
                  <a:cubicBezTo>
                    <a:pt x="14" y="23"/>
                    <a:pt x="14" y="23"/>
                    <a:pt x="14" y="23"/>
                  </a:cubicBezTo>
                  <a:cubicBezTo>
                    <a:pt x="14" y="23"/>
                    <a:pt x="14" y="23"/>
                    <a:pt x="13"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7" name="Freeform 48"/>
            <p:cNvSpPr>
              <a:spLocks/>
            </p:cNvSpPr>
            <p:nvPr userDrawn="1"/>
          </p:nvSpPr>
          <p:spPr bwMode="auto">
            <a:xfrm>
              <a:off x="3783" y="4194"/>
              <a:ext cx="27" cy="39"/>
            </a:xfrm>
            <a:custGeom>
              <a:avLst/>
              <a:gdLst>
                <a:gd name="T0" fmla="*/ 0 w 16"/>
                <a:gd name="T1" fmla="*/ 0 h 23"/>
                <a:gd name="T2" fmla="*/ 1 w 16"/>
                <a:gd name="T3" fmla="*/ 0 h 23"/>
                <a:gd name="T4" fmla="*/ 2 w 16"/>
                <a:gd name="T5" fmla="*/ 0 h 23"/>
                <a:gd name="T6" fmla="*/ 3 w 16"/>
                <a:gd name="T7" fmla="*/ 0 h 23"/>
                <a:gd name="T8" fmla="*/ 14 w 16"/>
                <a:gd name="T9" fmla="*/ 20 h 23"/>
                <a:gd name="T10" fmla="*/ 14 w 16"/>
                <a:gd name="T11" fmla="*/ 20 h 23"/>
                <a:gd name="T12" fmla="*/ 14 w 16"/>
                <a:gd name="T13" fmla="*/ 0 h 23"/>
                <a:gd name="T14" fmla="*/ 15 w 16"/>
                <a:gd name="T15" fmla="*/ 0 h 23"/>
                <a:gd name="T16" fmla="*/ 16 w 16"/>
                <a:gd name="T17" fmla="*/ 0 h 23"/>
                <a:gd name="T18" fmla="*/ 16 w 16"/>
                <a:gd name="T19" fmla="*/ 0 h 23"/>
                <a:gd name="T20" fmla="*/ 16 w 16"/>
                <a:gd name="T21" fmla="*/ 23 h 23"/>
                <a:gd name="T22" fmla="*/ 16 w 16"/>
                <a:gd name="T23" fmla="*/ 23 h 23"/>
                <a:gd name="T24" fmla="*/ 15 w 16"/>
                <a:gd name="T25" fmla="*/ 23 h 23"/>
                <a:gd name="T26" fmla="*/ 14 w 16"/>
                <a:gd name="T27" fmla="*/ 23 h 23"/>
                <a:gd name="T28" fmla="*/ 3 w 16"/>
                <a:gd name="T29" fmla="*/ 4 h 23"/>
                <a:gd name="T30" fmla="*/ 2 w 16"/>
                <a:gd name="T31" fmla="*/ 4 h 23"/>
                <a:gd name="T32" fmla="*/ 2 w 16"/>
                <a:gd name="T33" fmla="*/ 23 h 23"/>
                <a:gd name="T34" fmla="*/ 2 w 16"/>
                <a:gd name="T35" fmla="*/ 23 h 23"/>
                <a:gd name="T36" fmla="*/ 1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1" y="0"/>
                    <a:pt x="1" y="0"/>
                  </a:cubicBezTo>
                  <a:cubicBezTo>
                    <a:pt x="2" y="0"/>
                    <a:pt x="2" y="0"/>
                    <a:pt x="2" y="0"/>
                  </a:cubicBezTo>
                  <a:cubicBezTo>
                    <a:pt x="2" y="0"/>
                    <a:pt x="3" y="0"/>
                    <a:pt x="3" y="0"/>
                  </a:cubicBezTo>
                  <a:cubicBezTo>
                    <a:pt x="14" y="20"/>
                    <a:pt x="14" y="20"/>
                    <a:pt x="14" y="20"/>
                  </a:cubicBezTo>
                  <a:cubicBezTo>
                    <a:pt x="14" y="20"/>
                    <a:pt x="14" y="20"/>
                    <a:pt x="14" y="20"/>
                  </a:cubicBezTo>
                  <a:cubicBezTo>
                    <a:pt x="14" y="0"/>
                    <a:pt x="14" y="0"/>
                    <a:pt x="14" y="0"/>
                  </a:cubicBezTo>
                  <a:cubicBezTo>
                    <a:pt x="14" y="0"/>
                    <a:pt x="14" y="0"/>
                    <a:pt x="15" y="0"/>
                  </a:cubicBezTo>
                  <a:cubicBezTo>
                    <a:pt x="16" y="0"/>
                    <a:pt x="16" y="0"/>
                    <a:pt x="16" y="0"/>
                  </a:cubicBezTo>
                  <a:cubicBezTo>
                    <a:pt x="16" y="0"/>
                    <a:pt x="16" y="0"/>
                    <a:pt x="16" y="0"/>
                  </a:cubicBezTo>
                  <a:cubicBezTo>
                    <a:pt x="16" y="23"/>
                    <a:pt x="16" y="23"/>
                    <a:pt x="16" y="23"/>
                  </a:cubicBezTo>
                  <a:cubicBezTo>
                    <a:pt x="16" y="23"/>
                    <a:pt x="16" y="23"/>
                    <a:pt x="16" y="23"/>
                  </a:cubicBezTo>
                  <a:cubicBezTo>
                    <a:pt x="15" y="23"/>
                    <a:pt x="15" y="23"/>
                    <a:pt x="15" y="23"/>
                  </a:cubicBezTo>
                  <a:cubicBezTo>
                    <a:pt x="14" y="23"/>
                    <a:pt x="14" y="23"/>
                    <a:pt x="14" y="23"/>
                  </a:cubicBezTo>
                  <a:cubicBezTo>
                    <a:pt x="3" y="4"/>
                    <a:pt x="3" y="4"/>
                    <a:pt x="3" y="4"/>
                  </a:cubicBezTo>
                  <a:cubicBezTo>
                    <a:pt x="2" y="4"/>
                    <a:pt x="2" y="4"/>
                    <a:pt x="2" y="4"/>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8" name="Freeform 49"/>
            <p:cNvSpPr>
              <a:spLocks/>
            </p:cNvSpPr>
            <p:nvPr userDrawn="1"/>
          </p:nvSpPr>
          <p:spPr bwMode="auto">
            <a:xfrm>
              <a:off x="3832" y="4194"/>
              <a:ext cx="35" cy="39"/>
            </a:xfrm>
            <a:custGeom>
              <a:avLst/>
              <a:gdLst>
                <a:gd name="T0" fmla="*/ 0 w 20"/>
                <a:gd name="T1" fmla="*/ 0 h 23"/>
                <a:gd name="T2" fmla="*/ 1 w 20"/>
                <a:gd name="T3" fmla="*/ 0 h 23"/>
                <a:gd name="T4" fmla="*/ 2 w 20"/>
                <a:gd name="T5" fmla="*/ 0 h 23"/>
                <a:gd name="T6" fmla="*/ 3 w 20"/>
                <a:gd name="T7" fmla="*/ 0 h 23"/>
                <a:gd name="T8" fmla="*/ 10 w 20"/>
                <a:gd name="T9" fmla="*/ 17 h 23"/>
                <a:gd name="T10" fmla="*/ 10 w 20"/>
                <a:gd name="T11" fmla="*/ 17 h 23"/>
                <a:gd name="T12" fmla="*/ 18 w 20"/>
                <a:gd name="T13" fmla="*/ 0 h 23"/>
                <a:gd name="T14" fmla="*/ 18 w 20"/>
                <a:gd name="T15" fmla="*/ 0 h 23"/>
                <a:gd name="T16" fmla="*/ 19 w 20"/>
                <a:gd name="T17" fmla="*/ 0 h 23"/>
                <a:gd name="T18" fmla="*/ 20 w 20"/>
                <a:gd name="T19" fmla="*/ 0 h 23"/>
                <a:gd name="T20" fmla="*/ 20 w 20"/>
                <a:gd name="T21" fmla="*/ 23 h 23"/>
                <a:gd name="T22" fmla="*/ 19 w 20"/>
                <a:gd name="T23" fmla="*/ 23 h 23"/>
                <a:gd name="T24" fmla="*/ 18 w 20"/>
                <a:gd name="T25" fmla="*/ 23 h 23"/>
                <a:gd name="T26" fmla="*/ 18 w 20"/>
                <a:gd name="T27" fmla="*/ 23 h 23"/>
                <a:gd name="T28" fmla="*/ 18 w 20"/>
                <a:gd name="T29" fmla="*/ 5 h 23"/>
                <a:gd name="T30" fmla="*/ 18 w 20"/>
                <a:gd name="T31" fmla="*/ 5 h 23"/>
                <a:gd name="T32" fmla="*/ 11 w 20"/>
                <a:gd name="T33" fmla="*/ 20 h 23"/>
                <a:gd name="T34" fmla="*/ 10 w 20"/>
                <a:gd name="T35" fmla="*/ 20 h 23"/>
                <a:gd name="T36" fmla="*/ 10 w 20"/>
                <a:gd name="T37" fmla="*/ 20 h 23"/>
                <a:gd name="T38" fmla="*/ 9 w 20"/>
                <a:gd name="T39" fmla="*/ 20 h 23"/>
                <a:gd name="T40" fmla="*/ 2 w 20"/>
                <a:gd name="T41" fmla="*/ 5 h 23"/>
                <a:gd name="T42" fmla="*/ 2 w 20"/>
                <a:gd name="T43" fmla="*/ 5 h 23"/>
                <a:gd name="T44" fmla="*/ 2 w 20"/>
                <a:gd name="T45" fmla="*/ 23 h 23"/>
                <a:gd name="T46" fmla="*/ 2 w 20"/>
                <a:gd name="T47" fmla="*/ 23 h 23"/>
                <a:gd name="T48" fmla="*/ 1 w 20"/>
                <a:gd name="T49" fmla="*/ 23 h 23"/>
                <a:gd name="T50" fmla="*/ 0 w 20"/>
                <a:gd name="T51" fmla="*/ 23 h 23"/>
                <a:gd name="T52" fmla="*/ 0 w 20"/>
                <a:gd name="T53"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0" h="23">
                  <a:moveTo>
                    <a:pt x="0" y="0"/>
                  </a:moveTo>
                  <a:cubicBezTo>
                    <a:pt x="0" y="0"/>
                    <a:pt x="1" y="0"/>
                    <a:pt x="1" y="0"/>
                  </a:cubicBezTo>
                  <a:cubicBezTo>
                    <a:pt x="2" y="0"/>
                    <a:pt x="2" y="0"/>
                    <a:pt x="2" y="0"/>
                  </a:cubicBezTo>
                  <a:cubicBezTo>
                    <a:pt x="2" y="0"/>
                    <a:pt x="2" y="0"/>
                    <a:pt x="3" y="0"/>
                  </a:cubicBezTo>
                  <a:cubicBezTo>
                    <a:pt x="10" y="17"/>
                    <a:pt x="10" y="17"/>
                    <a:pt x="10" y="17"/>
                  </a:cubicBezTo>
                  <a:cubicBezTo>
                    <a:pt x="10" y="17"/>
                    <a:pt x="10" y="17"/>
                    <a:pt x="10" y="17"/>
                  </a:cubicBezTo>
                  <a:cubicBezTo>
                    <a:pt x="18" y="0"/>
                    <a:pt x="18" y="0"/>
                    <a:pt x="18" y="0"/>
                  </a:cubicBezTo>
                  <a:cubicBezTo>
                    <a:pt x="18" y="0"/>
                    <a:pt x="18" y="0"/>
                    <a:pt x="18" y="0"/>
                  </a:cubicBezTo>
                  <a:cubicBezTo>
                    <a:pt x="19" y="0"/>
                    <a:pt x="19" y="0"/>
                    <a:pt x="19" y="0"/>
                  </a:cubicBezTo>
                  <a:cubicBezTo>
                    <a:pt x="20" y="0"/>
                    <a:pt x="20" y="0"/>
                    <a:pt x="20" y="0"/>
                  </a:cubicBezTo>
                  <a:cubicBezTo>
                    <a:pt x="20" y="23"/>
                    <a:pt x="20" y="23"/>
                    <a:pt x="20" y="23"/>
                  </a:cubicBezTo>
                  <a:cubicBezTo>
                    <a:pt x="20" y="23"/>
                    <a:pt x="20" y="23"/>
                    <a:pt x="19" y="23"/>
                  </a:cubicBezTo>
                  <a:cubicBezTo>
                    <a:pt x="18" y="23"/>
                    <a:pt x="18" y="23"/>
                    <a:pt x="18" y="23"/>
                  </a:cubicBezTo>
                  <a:cubicBezTo>
                    <a:pt x="18" y="23"/>
                    <a:pt x="18" y="23"/>
                    <a:pt x="18" y="23"/>
                  </a:cubicBezTo>
                  <a:cubicBezTo>
                    <a:pt x="18" y="5"/>
                    <a:pt x="18" y="5"/>
                    <a:pt x="18" y="5"/>
                  </a:cubicBezTo>
                  <a:cubicBezTo>
                    <a:pt x="18" y="5"/>
                    <a:pt x="18" y="5"/>
                    <a:pt x="18" y="5"/>
                  </a:cubicBezTo>
                  <a:cubicBezTo>
                    <a:pt x="11" y="20"/>
                    <a:pt x="11" y="20"/>
                    <a:pt x="11" y="20"/>
                  </a:cubicBezTo>
                  <a:cubicBezTo>
                    <a:pt x="11" y="20"/>
                    <a:pt x="11" y="20"/>
                    <a:pt x="10" y="20"/>
                  </a:cubicBezTo>
                  <a:cubicBezTo>
                    <a:pt x="10" y="20"/>
                    <a:pt x="10" y="20"/>
                    <a:pt x="10" y="20"/>
                  </a:cubicBezTo>
                  <a:cubicBezTo>
                    <a:pt x="9" y="20"/>
                    <a:pt x="9" y="20"/>
                    <a:pt x="9" y="20"/>
                  </a:cubicBezTo>
                  <a:cubicBezTo>
                    <a:pt x="2" y="5"/>
                    <a:pt x="2" y="5"/>
                    <a:pt x="2" y="5"/>
                  </a:cubicBezTo>
                  <a:cubicBezTo>
                    <a:pt x="2" y="5"/>
                    <a:pt x="2" y="5"/>
                    <a:pt x="2" y="5"/>
                  </a:cubicBezTo>
                  <a:cubicBezTo>
                    <a:pt x="2" y="23"/>
                    <a:pt x="2" y="23"/>
                    <a:pt x="2" y="23"/>
                  </a:cubicBezTo>
                  <a:cubicBezTo>
                    <a:pt x="2" y="23"/>
                    <a:pt x="2" y="23"/>
                    <a:pt x="2" y="23"/>
                  </a:cubicBezTo>
                  <a:cubicBezTo>
                    <a:pt x="1" y="23"/>
                    <a:pt x="1" y="23"/>
                    <a:pt x="1" y="23"/>
                  </a:cubicBezTo>
                  <a:cubicBezTo>
                    <a:pt x="1"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19" name="Freeform 50"/>
            <p:cNvSpPr>
              <a:spLocks noEditPoints="1"/>
            </p:cNvSpPr>
            <p:nvPr userDrawn="1"/>
          </p:nvSpPr>
          <p:spPr bwMode="auto">
            <a:xfrm>
              <a:off x="3885" y="4194"/>
              <a:ext cx="31" cy="39"/>
            </a:xfrm>
            <a:custGeom>
              <a:avLst/>
              <a:gdLst>
                <a:gd name="T0" fmla="*/ 8 w 18"/>
                <a:gd name="T1" fmla="*/ 0 h 23"/>
                <a:gd name="T2" fmla="*/ 8 w 18"/>
                <a:gd name="T3" fmla="*/ 0 h 23"/>
                <a:gd name="T4" fmla="*/ 9 w 18"/>
                <a:gd name="T5" fmla="*/ 0 h 23"/>
                <a:gd name="T6" fmla="*/ 10 w 18"/>
                <a:gd name="T7" fmla="*/ 0 h 23"/>
                <a:gd name="T8" fmla="*/ 18 w 18"/>
                <a:gd name="T9" fmla="*/ 23 h 23"/>
                <a:gd name="T10" fmla="*/ 18 w 18"/>
                <a:gd name="T11" fmla="*/ 23 h 23"/>
                <a:gd name="T12" fmla="*/ 16 w 18"/>
                <a:gd name="T13" fmla="*/ 23 h 23"/>
                <a:gd name="T14" fmla="*/ 16 w 18"/>
                <a:gd name="T15" fmla="*/ 23 h 23"/>
                <a:gd name="T16" fmla="*/ 14 w 18"/>
                <a:gd name="T17" fmla="*/ 17 h 23"/>
                <a:gd name="T18" fmla="*/ 4 w 18"/>
                <a:gd name="T19" fmla="*/ 17 h 23"/>
                <a:gd name="T20" fmla="*/ 2 w 18"/>
                <a:gd name="T21" fmla="*/ 23 h 23"/>
                <a:gd name="T22" fmla="*/ 1 w 18"/>
                <a:gd name="T23" fmla="*/ 23 h 23"/>
                <a:gd name="T24" fmla="*/ 0 w 18"/>
                <a:gd name="T25" fmla="*/ 23 h 23"/>
                <a:gd name="T26" fmla="*/ 0 w 18"/>
                <a:gd name="T27" fmla="*/ 23 h 23"/>
                <a:gd name="T28" fmla="*/ 8 w 18"/>
                <a:gd name="T29" fmla="*/ 0 h 23"/>
                <a:gd name="T30" fmla="*/ 13 w 18"/>
                <a:gd name="T31" fmla="*/ 15 h 23"/>
                <a:gd name="T32" fmla="*/ 9 w 18"/>
                <a:gd name="T33" fmla="*/ 3 h 23"/>
                <a:gd name="T34" fmla="*/ 9 w 18"/>
                <a:gd name="T35" fmla="*/ 3 h 23"/>
                <a:gd name="T36" fmla="*/ 4 w 18"/>
                <a:gd name="T37" fmla="*/ 15 h 23"/>
                <a:gd name="T38" fmla="*/ 13 w 18"/>
                <a:gd name="T39" fmla="*/ 15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 h="23">
                  <a:moveTo>
                    <a:pt x="8" y="0"/>
                  </a:moveTo>
                  <a:cubicBezTo>
                    <a:pt x="8" y="0"/>
                    <a:pt x="8" y="0"/>
                    <a:pt x="8" y="0"/>
                  </a:cubicBezTo>
                  <a:cubicBezTo>
                    <a:pt x="9" y="0"/>
                    <a:pt x="9" y="0"/>
                    <a:pt x="9" y="0"/>
                  </a:cubicBezTo>
                  <a:cubicBezTo>
                    <a:pt x="10" y="0"/>
                    <a:pt x="10" y="0"/>
                    <a:pt x="10" y="0"/>
                  </a:cubicBezTo>
                  <a:cubicBezTo>
                    <a:pt x="18" y="23"/>
                    <a:pt x="18" y="23"/>
                    <a:pt x="18" y="23"/>
                  </a:cubicBezTo>
                  <a:cubicBezTo>
                    <a:pt x="18" y="23"/>
                    <a:pt x="18" y="23"/>
                    <a:pt x="18" y="23"/>
                  </a:cubicBezTo>
                  <a:cubicBezTo>
                    <a:pt x="16" y="23"/>
                    <a:pt x="16" y="23"/>
                    <a:pt x="16" y="23"/>
                  </a:cubicBezTo>
                  <a:cubicBezTo>
                    <a:pt x="16" y="23"/>
                    <a:pt x="16" y="23"/>
                    <a:pt x="16" y="23"/>
                  </a:cubicBezTo>
                  <a:cubicBezTo>
                    <a:pt x="14" y="17"/>
                    <a:pt x="14" y="17"/>
                    <a:pt x="14" y="17"/>
                  </a:cubicBezTo>
                  <a:cubicBezTo>
                    <a:pt x="4" y="17"/>
                    <a:pt x="4" y="17"/>
                    <a:pt x="4" y="17"/>
                  </a:cubicBezTo>
                  <a:cubicBezTo>
                    <a:pt x="2" y="23"/>
                    <a:pt x="2" y="23"/>
                    <a:pt x="2" y="23"/>
                  </a:cubicBezTo>
                  <a:cubicBezTo>
                    <a:pt x="2" y="23"/>
                    <a:pt x="1" y="23"/>
                    <a:pt x="1" y="23"/>
                  </a:cubicBezTo>
                  <a:cubicBezTo>
                    <a:pt x="0" y="23"/>
                    <a:pt x="0" y="23"/>
                    <a:pt x="0" y="23"/>
                  </a:cubicBezTo>
                  <a:cubicBezTo>
                    <a:pt x="0" y="23"/>
                    <a:pt x="0" y="23"/>
                    <a:pt x="0" y="23"/>
                  </a:cubicBezTo>
                  <a:lnTo>
                    <a:pt x="8" y="0"/>
                  </a:lnTo>
                  <a:close/>
                  <a:moveTo>
                    <a:pt x="13" y="15"/>
                  </a:moveTo>
                  <a:cubicBezTo>
                    <a:pt x="9" y="3"/>
                    <a:pt x="9" y="3"/>
                    <a:pt x="9" y="3"/>
                  </a:cubicBezTo>
                  <a:cubicBezTo>
                    <a:pt x="9" y="3"/>
                    <a:pt x="9" y="3"/>
                    <a:pt x="9" y="3"/>
                  </a:cubicBezTo>
                  <a:cubicBezTo>
                    <a:pt x="4" y="15"/>
                    <a:pt x="4" y="15"/>
                    <a:pt x="4" y="15"/>
                  </a:cubicBezTo>
                  <a:lnTo>
                    <a:pt x="13" y="15"/>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0" name="Freeform 51"/>
            <p:cNvSpPr>
              <a:spLocks noEditPoints="1"/>
            </p:cNvSpPr>
            <p:nvPr userDrawn="1"/>
          </p:nvSpPr>
          <p:spPr bwMode="auto">
            <a:xfrm>
              <a:off x="3935" y="4194"/>
              <a:ext cx="27" cy="39"/>
            </a:xfrm>
            <a:custGeom>
              <a:avLst/>
              <a:gdLst>
                <a:gd name="T0" fmla="*/ 14 w 16"/>
                <a:gd name="T1" fmla="*/ 23 h 23"/>
                <a:gd name="T2" fmla="*/ 13 w 16"/>
                <a:gd name="T3" fmla="*/ 23 h 23"/>
                <a:gd name="T4" fmla="*/ 8 w 16"/>
                <a:gd name="T5" fmla="*/ 13 h 23"/>
                <a:gd name="T6" fmla="*/ 8 w 16"/>
                <a:gd name="T7" fmla="*/ 13 h 23"/>
                <a:gd name="T8" fmla="*/ 2 w 16"/>
                <a:gd name="T9" fmla="*/ 13 h 23"/>
                <a:gd name="T10" fmla="*/ 2 w 16"/>
                <a:gd name="T11" fmla="*/ 13 h 23"/>
                <a:gd name="T12" fmla="*/ 2 w 16"/>
                <a:gd name="T13" fmla="*/ 23 h 23"/>
                <a:gd name="T14" fmla="*/ 2 w 16"/>
                <a:gd name="T15" fmla="*/ 23 h 23"/>
                <a:gd name="T16" fmla="*/ 0 w 16"/>
                <a:gd name="T17" fmla="*/ 23 h 23"/>
                <a:gd name="T18" fmla="*/ 0 w 16"/>
                <a:gd name="T19" fmla="*/ 23 h 23"/>
                <a:gd name="T20" fmla="*/ 0 w 16"/>
                <a:gd name="T21" fmla="*/ 0 h 23"/>
                <a:gd name="T22" fmla="*/ 0 w 16"/>
                <a:gd name="T23" fmla="*/ 0 h 23"/>
                <a:gd name="T24" fmla="*/ 8 w 16"/>
                <a:gd name="T25" fmla="*/ 0 h 23"/>
                <a:gd name="T26" fmla="*/ 15 w 16"/>
                <a:gd name="T27" fmla="*/ 7 h 23"/>
                <a:gd name="T28" fmla="*/ 10 w 16"/>
                <a:gd name="T29" fmla="*/ 13 h 23"/>
                <a:gd name="T30" fmla="*/ 15 w 16"/>
                <a:gd name="T31" fmla="*/ 23 h 23"/>
                <a:gd name="T32" fmla="*/ 15 w 16"/>
                <a:gd name="T33" fmla="*/ 23 h 23"/>
                <a:gd name="T34" fmla="*/ 14 w 16"/>
                <a:gd name="T35" fmla="*/ 23 h 23"/>
                <a:gd name="T36" fmla="*/ 13 w 16"/>
                <a:gd name="T37" fmla="*/ 7 h 23"/>
                <a:gd name="T38" fmla="*/ 8 w 16"/>
                <a:gd name="T39" fmla="*/ 2 h 23"/>
                <a:gd name="T40" fmla="*/ 2 w 16"/>
                <a:gd name="T41" fmla="*/ 2 h 23"/>
                <a:gd name="T42" fmla="*/ 2 w 16"/>
                <a:gd name="T43" fmla="*/ 2 h 23"/>
                <a:gd name="T44" fmla="*/ 2 w 16"/>
                <a:gd name="T45" fmla="*/ 11 h 23"/>
                <a:gd name="T46" fmla="*/ 2 w 16"/>
                <a:gd name="T47" fmla="*/ 11 h 23"/>
                <a:gd name="T48" fmla="*/ 8 w 16"/>
                <a:gd name="T49" fmla="*/ 11 h 23"/>
                <a:gd name="T50" fmla="*/ 13 w 16"/>
                <a:gd name="T51"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 h="23">
                  <a:moveTo>
                    <a:pt x="14" y="23"/>
                  </a:moveTo>
                  <a:cubicBezTo>
                    <a:pt x="13" y="23"/>
                    <a:pt x="13" y="23"/>
                    <a:pt x="13" y="23"/>
                  </a:cubicBezTo>
                  <a:cubicBezTo>
                    <a:pt x="8" y="13"/>
                    <a:pt x="8" y="13"/>
                    <a:pt x="8" y="13"/>
                  </a:cubicBezTo>
                  <a:cubicBezTo>
                    <a:pt x="8" y="13"/>
                    <a:pt x="8" y="13"/>
                    <a:pt x="8" y="13"/>
                  </a:cubicBezTo>
                  <a:cubicBezTo>
                    <a:pt x="2" y="13"/>
                    <a:pt x="2" y="13"/>
                    <a:pt x="2" y="13"/>
                  </a:cubicBezTo>
                  <a:cubicBezTo>
                    <a:pt x="2" y="13"/>
                    <a:pt x="2" y="13"/>
                    <a:pt x="2" y="13"/>
                  </a:cubicBezTo>
                  <a:cubicBezTo>
                    <a:pt x="2" y="23"/>
                    <a:pt x="2" y="23"/>
                    <a:pt x="2" y="23"/>
                  </a:cubicBezTo>
                  <a:cubicBezTo>
                    <a:pt x="2" y="23"/>
                    <a:pt x="2" y="23"/>
                    <a:pt x="2" y="23"/>
                  </a:cubicBezTo>
                  <a:cubicBezTo>
                    <a:pt x="0" y="23"/>
                    <a:pt x="0" y="23"/>
                    <a:pt x="0" y="23"/>
                  </a:cubicBezTo>
                  <a:cubicBezTo>
                    <a:pt x="0" y="23"/>
                    <a:pt x="0" y="23"/>
                    <a:pt x="0" y="23"/>
                  </a:cubicBezTo>
                  <a:cubicBezTo>
                    <a:pt x="0" y="0"/>
                    <a:pt x="0" y="0"/>
                    <a:pt x="0" y="0"/>
                  </a:cubicBezTo>
                  <a:cubicBezTo>
                    <a:pt x="0" y="0"/>
                    <a:pt x="0" y="0"/>
                    <a:pt x="0" y="0"/>
                  </a:cubicBezTo>
                  <a:cubicBezTo>
                    <a:pt x="8" y="0"/>
                    <a:pt x="8" y="0"/>
                    <a:pt x="8" y="0"/>
                  </a:cubicBezTo>
                  <a:cubicBezTo>
                    <a:pt x="12" y="0"/>
                    <a:pt x="15" y="3"/>
                    <a:pt x="15" y="7"/>
                  </a:cubicBezTo>
                  <a:cubicBezTo>
                    <a:pt x="15" y="10"/>
                    <a:pt x="13" y="12"/>
                    <a:pt x="10" y="13"/>
                  </a:cubicBezTo>
                  <a:cubicBezTo>
                    <a:pt x="15" y="23"/>
                    <a:pt x="15" y="23"/>
                    <a:pt x="15" y="23"/>
                  </a:cubicBezTo>
                  <a:cubicBezTo>
                    <a:pt x="16" y="23"/>
                    <a:pt x="15" y="23"/>
                    <a:pt x="15" y="23"/>
                  </a:cubicBezTo>
                  <a:lnTo>
                    <a:pt x="14" y="23"/>
                  </a:lnTo>
                  <a:close/>
                  <a:moveTo>
                    <a:pt x="13" y="7"/>
                  </a:moveTo>
                  <a:cubicBezTo>
                    <a:pt x="13" y="4"/>
                    <a:pt x="11" y="2"/>
                    <a:pt x="8" y="2"/>
                  </a:cubicBezTo>
                  <a:cubicBezTo>
                    <a:pt x="2" y="2"/>
                    <a:pt x="2" y="2"/>
                    <a:pt x="2" y="2"/>
                  </a:cubicBezTo>
                  <a:cubicBezTo>
                    <a:pt x="2" y="2"/>
                    <a:pt x="2" y="2"/>
                    <a:pt x="2" y="2"/>
                  </a:cubicBezTo>
                  <a:cubicBezTo>
                    <a:pt x="2" y="11"/>
                    <a:pt x="2" y="11"/>
                    <a:pt x="2" y="11"/>
                  </a:cubicBezTo>
                  <a:cubicBezTo>
                    <a:pt x="2" y="11"/>
                    <a:pt x="2" y="11"/>
                    <a:pt x="2" y="11"/>
                  </a:cubicBezTo>
                  <a:cubicBezTo>
                    <a:pt x="8" y="11"/>
                    <a:pt x="8" y="11"/>
                    <a:pt x="8" y="11"/>
                  </a:cubicBezTo>
                  <a:cubicBezTo>
                    <a:pt x="11" y="11"/>
                    <a:pt x="13" y="9"/>
                    <a:pt x="13" y="7"/>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1" name="Freeform 52"/>
            <p:cNvSpPr>
              <a:spLocks/>
            </p:cNvSpPr>
            <p:nvPr userDrawn="1"/>
          </p:nvSpPr>
          <p:spPr bwMode="auto">
            <a:xfrm>
              <a:off x="3983" y="4194"/>
              <a:ext cx="27" cy="39"/>
            </a:xfrm>
            <a:custGeom>
              <a:avLst/>
              <a:gdLst>
                <a:gd name="T0" fmla="*/ 0 w 16"/>
                <a:gd name="T1" fmla="*/ 0 h 23"/>
                <a:gd name="T2" fmla="*/ 0 w 16"/>
                <a:gd name="T3" fmla="*/ 0 h 23"/>
                <a:gd name="T4" fmla="*/ 1 w 16"/>
                <a:gd name="T5" fmla="*/ 0 h 23"/>
                <a:gd name="T6" fmla="*/ 2 w 16"/>
                <a:gd name="T7" fmla="*/ 0 h 23"/>
                <a:gd name="T8" fmla="*/ 2 w 16"/>
                <a:gd name="T9" fmla="*/ 14 h 23"/>
                <a:gd name="T10" fmla="*/ 13 w 16"/>
                <a:gd name="T11" fmla="*/ 0 h 23"/>
                <a:gd name="T12" fmla="*/ 13 w 16"/>
                <a:gd name="T13" fmla="*/ 0 h 23"/>
                <a:gd name="T14" fmla="*/ 15 w 16"/>
                <a:gd name="T15" fmla="*/ 0 h 23"/>
                <a:gd name="T16" fmla="*/ 15 w 16"/>
                <a:gd name="T17" fmla="*/ 1 h 23"/>
                <a:gd name="T18" fmla="*/ 8 w 16"/>
                <a:gd name="T19" fmla="*/ 9 h 23"/>
                <a:gd name="T20" fmla="*/ 15 w 16"/>
                <a:gd name="T21" fmla="*/ 23 h 23"/>
                <a:gd name="T22" fmla="*/ 15 w 16"/>
                <a:gd name="T23" fmla="*/ 23 h 23"/>
                <a:gd name="T24" fmla="*/ 14 w 16"/>
                <a:gd name="T25" fmla="*/ 23 h 23"/>
                <a:gd name="T26" fmla="*/ 13 w 16"/>
                <a:gd name="T27" fmla="*/ 23 h 23"/>
                <a:gd name="T28" fmla="*/ 6 w 16"/>
                <a:gd name="T29" fmla="*/ 11 h 23"/>
                <a:gd name="T30" fmla="*/ 2 w 16"/>
                <a:gd name="T31" fmla="*/ 16 h 23"/>
                <a:gd name="T32" fmla="*/ 2 w 16"/>
                <a:gd name="T33" fmla="*/ 23 h 23"/>
                <a:gd name="T34" fmla="*/ 1 w 16"/>
                <a:gd name="T35" fmla="*/ 23 h 23"/>
                <a:gd name="T36" fmla="*/ 0 w 16"/>
                <a:gd name="T37" fmla="*/ 23 h 23"/>
                <a:gd name="T38" fmla="*/ 0 w 16"/>
                <a:gd name="T39" fmla="*/ 23 h 23"/>
                <a:gd name="T40" fmla="*/ 0 w 16"/>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23">
                  <a:moveTo>
                    <a:pt x="0" y="0"/>
                  </a:moveTo>
                  <a:cubicBezTo>
                    <a:pt x="0" y="0"/>
                    <a:pt x="0" y="0"/>
                    <a:pt x="0" y="0"/>
                  </a:cubicBezTo>
                  <a:cubicBezTo>
                    <a:pt x="1" y="0"/>
                    <a:pt x="1" y="0"/>
                    <a:pt x="1" y="0"/>
                  </a:cubicBezTo>
                  <a:cubicBezTo>
                    <a:pt x="1" y="0"/>
                    <a:pt x="2" y="0"/>
                    <a:pt x="2" y="0"/>
                  </a:cubicBezTo>
                  <a:cubicBezTo>
                    <a:pt x="2" y="14"/>
                    <a:pt x="2" y="14"/>
                    <a:pt x="2" y="14"/>
                  </a:cubicBezTo>
                  <a:cubicBezTo>
                    <a:pt x="13" y="0"/>
                    <a:pt x="13" y="0"/>
                    <a:pt x="13" y="0"/>
                  </a:cubicBezTo>
                  <a:cubicBezTo>
                    <a:pt x="13" y="0"/>
                    <a:pt x="13" y="0"/>
                    <a:pt x="13" y="0"/>
                  </a:cubicBezTo>
                  <a:cubicBezTo>
                    <a:pt x="15" y="0"/>
                    <a:pt x="15" y="0"/>
                    <a:pt x="15" y="0"/>
                  </a:cubicBezTo>
                  <a:cubicBezTo>
                    <a:pt x="15" y="0"/>
                    <a:pt x="15" y="0"/>
                    <a:pt x="15" y="1"/>
                  </a:cubicBezTo>
                  <a:cubicBezTo>
                    <a:pt x="8" y="9"/>
                    <a:pt x="8" y="9"/>
                    <a:pt x="8" y="9"/>
                  </a:cubicBezTo>
                  <a:cubicBezTo>
                    <a:pt x="15" y="23"/>
                    <a:pt x="15" y="23"/>
                    <a:pt x="15" y="23"/>
                  </a:cubicBezTo>
                  <a:cubicBezTo>
                    <a:pt x="16" y="23"/>
                    <a:pt x="16" y="23"/>
                    <a:pt x="15" y="23"/>
                  </a:cubicBezTo>
                  <a:cubicBezTo>
                    <a:pt x="14" y="23"/>
                    <a:pt x="14" y="23"/>
                    <a:pt x="14" y="23"/>
                  </a:cubicBezTo>
                  <a:cubicBezTo>
                    <a:pt x="14" y="23"/>
                    <a:pt x="13" y="23"/>
                    <a:pt x="13" y="23"/>
                  </a:cubicBezTo>
                  <a:cubicBezTo>
                    <a:pt x="6" y="11"/>
                    <a:pt x="6" y="11"/>
                    <a:pt x="6" y="11"/>
                  </a:cubicBezTo>
                  <a:cubicBezTo>
                    <a:pt x="2" y="16"/>
                    <a:pt x="2" y="16"/>
                    <a:pt x="2" y="16"/>
                  </a:cubicBezTo>
                  <a:cubicBezTo>
                    <a:pt x="2" y="23"/>
                    <a:pt x="2" y="23"/>
                    <a:pt x="2" y="23"/>
                  </a:cubicBezTo>
                  <a:cubicBezTo>
                    <a:pt x="2" y="23"/>
                    <a:pt x="1" y="23"/>
                    <a:pt x="1"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2" name="Freeform 53"/>
            <p:cNvSpPr>
              <a:spLocks/>
            </p:cNvSpPr>
            <p:nvPr userDrawn="1"/>
          </p:nvSpPr>
          <p:spPr bwMode="auto">
            <a:xfrm>
              <a:off x="3832" y="3731"/>
              <a:ext cx="132" cy="259"/>
            </a:xfrm>
            <a:custGeom>
              <a:avLst/>
              <a:gdLst>
                <a:gd name="T0" fmla="*/ 77 w 77"/>
                <a:gd name="T1" fmla="*/ 123 h 151"/>
                <a:gd name="T2" fmla="*/ 61 w 77"/>
                <a:gd name="T3" fmla="*/ 115 h 151"/>
                <a:gd name="T4" fmla="*/ 46 w 77"/>
                <a:gd name="T5" fmla="*/ 52 h 151"/>
                <a:gd name="T6" fmla="*/ 54 w 77"/>
                <a:gd name="T7" fmla="*/ 0 h 151"/>
                <a:gd name="T8" fmla="*/ 53 w 77"/>
                <a:gd name="T9" fmla="*/ 0 h 151"/>
                <a:gd name="T10" fmla="*/ 30 w 77"/>
                <a:gd name="T11" fmla="*/ 57 h 151"/>
                <a:gd name="T12" fmla="*/ 45 w 77"/>
                <a:gd name="T13" fmla="*/ 151 h 151"/>
                <a:gd name="T14" fmla="*/ 77 w 77"/>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151">
                  <a:moveTo>
                    <a:pt x="77" y="123"/>
                  </a:moveTo>
                  <a:cubicBezTo>
                    <a:pt x="73" y="121"/>
                    <a:pt x="68" y="119"/>
                    <a:pt x="61" y="115"/>
                  </a:cubicBezTo>
                  <a:cubicBezTo>
                    <a:pt x="40" y="103"/>
                    <a:pt x="34" y="84"/>
                    <a:pt x="46" y="52"/>
                  </a:cubicBezTo>
                  <a:cubicBezTo>
                    <a:pt x="52" y="33"/>
                    <a:pt x="56" y="17"/>
                    <a:pt x="54" y="0"/>
                  </a:cubicBezTo>
                  <a:cubicBezTo>
                    <a:pt x="54" y="0"/>
                    <a:pt x="53" y="0"/>
                    <a:pt x="53" y="0"/>
                  </a:cubicBezTo>
                  <a:cubicBezTo>
                    <a:pt x="52" y="21"/>
                    <a:pt x="44" y="34"/>
                    <a:pt x="30" y="57"/>
                  </a:cubicBezTo>
                  <a:cubicBezTo>
                    <a:pt x="0" y="105"/>
                    <a:pt x="31" y="140"/>
                    <a:pt x="45" y="151"/>
                  </a:cubicBezTo>
                  <a:cubicBezTo>
                    <a:pt x="58" y="144"/>
                    <a:pt x="69" y="135"/>
                    <a:pt x="77" y="123"/>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3" name="Freeform 54"/>
            <p:cNvSpPr>
              <a:spLocks/>
            </p:cNvSpPr>
            <p:nvPr userDrawn="1"/>
          </p:nvSpPr>
          <p:spPr bwMode="auto">
            <a:xfrm>
              <a:off x="3755" y="3724"/>
              <a:ext cx="159" cy="281"/>
            </a:xfrm>
            <a:custGeom>
              <a:avLst/>
              <a:gdLst>
                <a:gd name="T0" fmla="*/ 61 w 93"/>
                <a:gd name="T1" fmla="*/ 59 h 164"/>
                <a:gd name="T2" fmla="*/ 93 w 93"/>
                <a:gd name="T3" fmla="*/ 1 h 164"/>
                <a:gd name="T4" fmla="*/ 93 w 93"/>
                <a:gd name="T5" fmla="*/ 0 h 164"/>
                <a:gd name="T6" fmla="*/ 39 w 93"/>
                <a:gd name="T7" fmla="*/ 58 h 164"/>
                <a:gd name="T8" fmla="*/ 12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2" y="19"/>
                    <a:pt x="93" y="1"/>
                  </a:cubicBezTo>
                  <a:cubicBezTo>
                    <a:pt x="93" y="0"/>
                    <a:pt x="93" y="0"/>
                    <a:pt x="93" y="0"/>
                  </a:cubicBezTo>
                  <a:cubicBezTo>
                    <a:pt x="87" y="23"/>
                    <a:pt x="74" y="34"/>
                    <a:pt x="39" y="58"/>
                  </a:cubicBezTo>
                  <a:cubicBezTo>
                    <a:pt x="0" y="83"/>
                    <a:pt x="2" y="127"/>
                    <a:pt x="12" y="154"/>
                  </a:cubicBezTo>
                  <a:cubicBezTo>
                    <a:pt x="24" y="160"/>
                    <a:pt x="37" y="164"/>
                    <a:pt x="51" y="164"/>
                  </a:cubicBezTo>
                  <a:cubicBezTo>
                    <a:pt x="54" y="164"/>
                    <a:pt x="57" y="164"/>
                    <a:pt x="60" y="163"/>
                  </a:cubicBezTo>
                  <a:cubicBezTo>
                    <a:pt x="33" y="122"/>
                    <a:pt x="35" y="90"/>
                    <a:pt x="61" y="5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24" name="Freeform 55"/>
            <p:cNvSpPr>
              <a:spLocks/>
            </p:cNvSpPr>
            <p:nvPr userDrawn="1"/>
          </p:nvSpPr>
          <p:spPr bwMode="auto">
            <a:xfrm>
              <a:off x="3694" y="3721"/>
              <a:ext cx="212" cy="228"/>
            </a:xfrm>
            <a:custGeom>
              <a:avLst/>
              <a:gdLst>
                <a:gd name="T0" fmla="*/ 83 w 124"/>
                <a:gd name="T1" fmla="*/ 41 h 133"/>
                <a:gd name="T2" fmla="*/ 124 w 124"/>
                <a:gd name="T3" fmla="*/ 0 h 133"/>
                <a:gd name="T4" fmla="*/ 124 w 124"/>
                <a:gd name="T5" fmla="*/ 0 h 133"/>
                <a:gd name="T6" fmla="*/ 52 w 124"/>
                <a:gd name="T7" fmla="*/ 32 h 133"/>
                <a:gd name="T8" fmla="*/ 2 w 124"/>
                <a:gd name="T9" fmla="*/ 64 h 133"/>
                <a:gd name="T10" fmla="*/ 0 w 124"/>
                <a:gd name="T11" fmla="*/ 79 h 133"/>
                <a:gd name="T12" fmla="*/ 20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9" y="30"/>
                    <a:pt x="121" y="13"/>
                    <a:pt x="124" y="0"/>
                  </a:cubicBezTo>
                  <a:cubicBezTo>
                    <a:pt x="124" y="0"/>
                    <a:pt x="124" y="0"/>
                    <a:pt x="124" y="0"/>
                  </a:cubicBezTo>
                  <a:cubicBezTo>
                    <a:pt x="112" y="23"/>
                    <a:pt x="90" y="27"/>
                    <a:pt x="52" y="32"/>
                  </a:cubicBezTo>
                  <a:cubicBezTo>
                    <a:pt x="30" y="35"/>
                    <a:pt x="12" y="48"/>
                    <a:pt x="2" y="64"/>
                  </a:cubicBezTo>
                  <a:cubicBezTo>
                    <a:pt x="1" y="69"/>
                    <a:pt x="0" y="74"/>
                    <a:pt x="0" y="79"/>
                  </a:cubicBezTo>
                  <a:cubicBezTo>
                    <a:pt x="0" y="99"/>
                    <a:pt x="8" y="118"/>
                    <a:pt x="20" y="133"/>
                  </a:cubicBezTo>
                  <a:cubicBezTo>
                    <a:pt x="19" y="68"/>
                    <a:pt x="52" y="54"/>
                    <a:pt x="83" y="41"/>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spTree>
    <p:extLst>
      <p:ext uri="{BB962C8B-B14F-4D97-AF65-F5344CB8AC3E}">
        <p14:creationId xmlns:p14="http://schemas.microsoft.com/office/powerpoint/2010/main" val="904779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5" name="Footer Placeholder 1"/>
          <p:cNvSpPr>
            <a:spLocks noGrp="1"/>
          </p:cNvSpPr>
          <p:nvPr>
            <p:ph type="ftr" sz="quarter" idx="3"/>
          </p:nvPr>
        </p:nvSpPr>
        <p:spPr>
          <a:xfrm>
            <a:off x="1760416" y="6623218"/>
            <a:ext cx="3860800" cy="115195"/>
          </a:xfrm>
          <a:prstGeom prst="rect">
            <a:avLst/>
          </a:prstGeom>
        </p:spPr>
        <p:txBody>
          <a:bodyPr vert="horz" lIns="0" tIns="72000" rIns="36000" bIns="72000" rtlCol="0" anchor="ctr"/>
          <a:lstStyle>
            <a:lvl1pPr algn="l">
              <a:defRPr sz="600">
                <a:solidFill>
                  <a:schemeClr val="bg2"/>
                </a:solidFill>
              </a:defRPr>
            </a:lvl1pPr>
          </a:lstStyle>
          <a:p>
            <a:r>
              <a:rPr lang="en-US" dirty="0">
                <a:solidFill>
                  <a:schemeClr val="bg2"/>
                </a:solidFill>
              </a:rPr>
              <a:t> </a:t>
            </a:r>
          </a:p>
        </p:txBody>
      </p:sp>
    </p:spTree>
    <p:extLst>
      <p:ext uri="{BB962C8B-B14F-4D97-AF65-F5344CB8AC3E}">
        <p14:creationId xmlns:p14="http://schemas.microsoft.com/office/powerpoint/2010/main" val="28145021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5" name="Title 4"/>
          <p:cNvSpPr>
            <a:spLocks noGrp="1"/>
          </p:cNvSpPr>
          <p:nvPr>
            <p:ph type="title" hasCustomPrompt="1"/>
          </p:nvPr>
        </p:nvSpPr>
        <p:spPr>
          <a:xfrm>
            <a:off x="2441578" y="2676497"/>
            <a:ext cx="7341129" cy="1036319"/>
          </a:xfrm>
          <a:solidFill>
            <a:schemeClr val="bg1"/>
          </a:solidFill>
        </p:spPr>
        <p:txBody>
          <a:bodyPr tIns="108000" rtlCol="0"/>
          <a:lstStyle>
            <a:lvl1pPr algn="ctr">
              <a:defRPr sz="2100" baseline="0">
                <a:solidFill>
                  <a:schemeClr val="tx1"/>
                </a:solidFill>
              </a:defRPr>
            </a:lvl1pPr>
          </a:lstStyle>
          <a:p>
            <a:pPr rtl="0"/>
            <a:r>
              <a:rPr lang="en-GB"/>
              <a:t>AALBORG UNIVERSITET</a:t>
            </a:r>
            <a:br>
              <a:rPr lang="en-US"/>
            </a:br>
            <a:r>
              <a:rPr lang="en-GB"/>
              <a:t>OVERSKRIFT</a:t>
            </a:r>
            <a:endParaRPr lang="en-US" dirty="0"/>
          </a:p>
        </p:txBody>
      </p:sp>
      <p:sp>
        <p:nvSpPr>
          <p:cNvPr id="3" name="Pladsholder til tekst 2"/>
          <p:cNvSpPr>
            <a:spLocks noGrp="1"/>
          </p:cNvSpPr>
          <p:nvPr>
            <p:ph type="body" sz="quarter" idx="12" hasCustomPrompt="1"/>
          </p:nvPr>
        </p:nvSpPr>
        <p:spPr>
          <a:xfrm>
            <a:off x="2441578" y="3827463"/>
            <a:ext cx="7341129" cy="412750"/>
          </a:xfrm>
          <a:solidFill>
            <a:schemeClr val="bg1"/>
          </a:solidFill>
        </p:spPr>
        <p:txBody>
          <a:bodyPr rtlCol="0">
            <a:noAutofit/>
          </a:bodyPr>
          <a:lstStyle>
            <a:lvl1pPr marL="0" indent="0" algn="ctr">
              <a:buFontTx/>
              <a:buNone/>
              <a:defRPr sz="1350" spc="225" baseline="0"/>
            </a:lvl1pPr>
          </a:lstStyle>
          <a:p>
            <a:pPr lvl="0" rtl="0"/>
            <a:r>
              <a:rPr lang="en-GB"/>
              <a:t>AF NAVN NAVNESEN</a:t>
            </a:r>
          </a:p>
        </p:txBody>
      </p:sp>
      <p:grpSp>
        <p:nvGrpSpPr>
          <p:cNvPr id="10" name="Gruppe 9"/>
          <p:cNvGrpSpPr/>
          <p:nvPr userDrawn="1"/>
        </p:nvGrpSpPr>
        <p:grpSpPr>
          <a:xfrm>
            <a:off x="5466449" y="6027162"/>
            <a:ext cx="1272707"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spTree>
    <p:extLst>
      <p:ext uri="{BB962C8B-B14F-4D97-AF65-F5344CB8AC3E}">
        <p14:creationId xmlns:p14="http://schemas.microsoft.com/office/powerpoint/2010/main" val="302226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5" name="Title 4"/>
          <p:cNvSpPr>
            <a:spLocks noGrp="1"/>
          </p:cNvSpPr>
          <p:nvPr>
            <p:ph type="title" hasCustomPrompt="1"/>
          </p:nvPr>
        </p:nvSpPr>
        <p:spPr>
          <a:xfrm>
            <a:off x="2441578" y="2676497"/>
            <a:ext cx="7341129" cy="1036319"/>
          </a:xfrm>
          <a:solidFill>
            <a:schemeClr val="bg1"/>
          </a:solidFill>
        </p:spPr>
        <p:txBody>
          <a:bodyPr tIns="108000" rtlCol="0"/>
          <a:lstStyle>
            <a:lvl1pPr algn="ctr">
              <a:defRPr sz="2100" baseline="0">
                <a:solidFill>
                  <a:schemeClr val="tx1"/>
                </a:solidFill>
              </a:defRPr>
            </a:lvl1pPr>
          </a:lstStyle>
          <a:p>
            <a:pPr rtl="0"/>
            <a:r>
              <a:rPr lang="en-GB"/>
              <a:t>PAUSE</a:t>
            </a:r>
            <a:br>
              <a:rPr lang="en-US"/>
            </a:br>
            <a:r>
              <a:rPr lang="en-GB"/>
              <a:t>OVERSKRIFT</a:t>
            </a:r>
            <a:endParaRPr lang="en-US" dirty="0"/>
          </a:p>
        </p:txBody>
      </p:sp>
      <p:grpSp>
        <p:nvGrpSpPr>
          <p:cNvPr id="10" name="Gruppe 9"/>
          <p:cNvGrpSpPr/>
          <p:nvPr userDrawn="1"/>
        </p:nvGrpSpPr>
        <p:grpSpPr>
          <a:xfrm>
            <a:off x="5466449" y="6027162"/>
            <a:ext cx="1272707"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spTree>
    <p:extLst>
      <p:ext uri="{BB962C8B-B14F-4D97-AF65-F5344CB8AC3E}">
        <p14:creationId xmlns:p14="http://schemas.microsoft.com/office/powerpoint/2010/main" val="3809681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75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rtl="0"/>
              <a:t>‹nr.›</a:t>
            </a:fld>
            <a:endParaRPr lang="en-US" dirty="0"/>
          </a:p>
        </p:txBody>
      </p:sp>
      <p:sp>
        <p:nvSpPr>
          <p:cNvPr id="3" name="Title 4"/>
          <p:cNvSpPr>
            <a:spLocks noGrp="1"/>
          </p:cNvSpPr>
          <p:nvPr>
            <p:ph type="title" hasCustomPrompt="1"/>
          </p:nvPr>
        </p:nvSpPr>
        <p:spPr>
          <a:xfrm>
            <a:off x="587376" y="370294"/>
            <a:ext cx="5149879" cy="1474385"/>
          </a:xfrm>
        </p:spPr>
        <p:txBody>
          <a:bodyPr rtlCol="0"/>
          <a:lstStyle>
            <a:lvl1pPr>
              <a:defRPr sz="2700" baseline="0"/>
            </a:lvl1pPr>
          </a:lstStyle>
          <a:p>
            <a:pPr rtl="0"/>
            <a:r>
              <a:rPr lang="en-GB"/>
              <a:t>KLIK HER FOR AT ÆNDRE TITEL</a:t>
            </a:r>
            <a:endParaRPr lang="en-US" dirty="0"/>
          </a:p>
        </p:txBody>
      </p:sp>
      <p:sp>
        <p:nvSpPr>
          <p:cNvPr id="5" name="Pladsholder til tekst 10"/>
          <p:cNvSpPr>
            <a:spLocks noGrp="1"/>
          </p:cNvSpPr>
          <p:nvPr>
            <p:ph type="body" sz="quarter" idx="12" hasCustomPrompt="1"/>
          </p:nvPr>
        </p:nvSpPr>
        <p:spPr>
          <a:xfrm>
            <a:off x="587377" y="2065337"/>
            <a:ext cx="10620095" cy="3704284"/>
          </a:xfrm>
        </p:spPr>
        <p:txBody>
          <a:bodyPr rtlCol="0"/>
          <a:lstStyle>
            <a:lvl1pPr marL="214313" indent="-214313">
              <a:buFontTx/>
              <a:buBlip>
                <a:blip r:embed="rId2"/>
              </a:buBlip>
              <a:defRPr/>
            </a:lvl1pPr>
          </a:lstStyle>
          <a:p>
            <a:pPr lvl="0" rtl="0"/>
            <a:r>
              <a:rPr lang="en-GB"/>
              <a:t>Indsæt bullets</a:t>
            </a:r>
            <a:endParaRPr lang="da-DK" dirty="0"/>
          </a:p>
        </p:txBody>
      </p:sp>
    </p:spTree>
    <p:extLst>
      <p:ext uri="{BB962C8B-B14F-4D97-AF65-F5344CB8AC3E}">
        <p14:creationId xmlns:p14="http://schemas.microsoft.com/office/powerpoint/2010/main" val="112274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grpSp>
        <p:nvGrpSpPr>
          <p:cNvPr id="30" name="Gruppe 29"/>
          <p:cNvGrpSpPr/>
          <p:nvPr userDrawn="1"/>
        </p:nvGrpSpPr>
        <p:grpSpPr>
          <a:xfrm>
            <a:off x="1" y="657225"/>
            <a:ext cx="405155"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sp>
        <p:nvSpPr>
          <p:cNvPr id="26" name="Title 4"/>
          <p:cNvSpPr>
            <a:spLocks noGrp="1"/>
          </p:cNvSpPr>
          <p:nvPr>
            <p:ph type="title" hasCustomPrompt="1"/>
          </p:nvPr>
        </p:nvSpPr>
        <p:spPr>
          <a:xfrm>
            <a:off x="587377" y="370768"/>
            <a:ext cx="4516439" cy="1473911"/>
          </a:xfrm>
        </p:spPr>
        <p:txBody>
          <a:bodyPr rtlCol="0"/>
          <a:lstStyle>
            <a:lvl1pPr>
              <a:defRPr sz="2700"/>
            </a:lvl1pPr>
          </a:lstStyle>
          <a:p>
            <a:pPr rtl="0"/>
            <a:r>
              <a:rPr lang="en-GB"/>
              <a:t>KLIK HER FOR AT ÆNDRE TITEL</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2" y="1240418"/>
            <a:ext cx="6238180" cy="3503032"/>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29" name="Pladsholder til tekst 10"/>
          <p:cNvSpPr>
            <a:spLocks noGrp="1"/>
          </p:cNvSpPr>
          <p:nvPr>
            <p:ph type="body" sz="quarter" idx="12" hasCustomPrompt="1"/>
          </p:nvPr>
        </p:nvSpPr>
        <p:spPr>
          <a:xfrm>
            <a:off x="587377" y="2065341"/>
            <a:ext cx="4516439" cy="3243263"/>
          </a:xfrm>
        </p:spPr>
        <p:txBody>
          <a:bodyPr rtlCol="0"/>
          <a:lstStyle>
            <a:lvl1pPr marL="214313" indent="-214313">
              <a:buFontTx/>
              <a:buBlip>
                <a:blip r:embed="rId3"/>
              </a:buBlip>
              <a:defRPr/>
            </a:lvl1pPr>
          </a:lstStyle>
          <a:p>
            <a:pPr lvl="0" rtl="0"/>
            <a:r>
              <a:rPr lang="en-GB"/>
              <a:t>Indsæt bullets</a:t>
            </a:r>
            <a:endParaRPr lang="da-DK" dirty="0"/>
          </a:p>
        </p:txBody>
      </p:sp>
    </p:spTree>
    <p:extLst>
      <p:ext uri="{BB962C8B-B14F-4D97-AF65-F5344CB8AC3E}">
        <p14:creationId xmlns:p14="http://schemas.microsoft.com/office/powerpoint/2010/main" val="131044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7" y="367632"/>
            <a:ext cx="4886993" cy="1621619"/>
          </a:xfrm>
        </p:spPr>
        <p:txBody>
          <a:bodyPr rtlCol="0"/>
          <a:lstStyle>
            <a:lvl1pPr>
              <a:defRPr sz="2700"/>
            </a:lvl1pPr>
          </a:lstStyle>
          <a:p>
            <a:pPr rtl="0"/>
            <a:r>
              <a:rPr lang="en-GB"/>
              <a:t>KLIK HER FOR AT ÆNDRE TITEL</a:t>
            </a:r>
            <a:endParaRPr lang="en-US" dirty="0"/>
          </a:p>
        </p:txBody>
      </p:sp>
      <p:sp>
        <p:nvSpPr>
          <p:cNvPr id="11" name="Pladsholder til diagram 10"/>
          <p:cNvSpPr>
            <a:spLocks noGrp="1"/>
          </p:cNvSpPr>
          <p:nvPr>
            <p:ph type="chart" sz="quarter" idx="12"/>
          </p:nvPr>
        </p:nvSpPr>
        <p:spPr>
          <a:xfrm>
            <a:off x="6096002" y="2262583"/>
            <a:ext cx="5524500" cy="3572737"/>
          </a:xfrm>
        </p:spPr>
        <p:txBody>
          <a:bodyPr rtlCol="0"/>
          <a:lstStyle/>
          <a:p>
            <a:pPr rtl="0"/>
            <a:r>
              <a:rPr lang="en-GB"/>
              <a:t>Klik på ikonet for at tilføje et diagram</a:t>
            </a:r>
          </a:p>
        </p:txBody>
      </p:sp>
      <p:sp>
        <p:nvSpPr>
          <p:cNvPr id="13" name="Pladsholder til tekst 12"/>
          <p:cNvSpPr>
            <a:spLocks noGrp="1"/>
          </p:cNvSpPr>
          <p:nvPr>
            <p:ph type="body" sz="quarter" idx="13" hasCustomPrompt="1"/>
          </p:nvPr>
        </p:nvSpPr>
        <p:spPr>
          <a:xfrm>
            <a:off x="587375" y="2262583"/>
            <a:ext cx="4886992" cy="3572737"/>
          </a:xfrm>
        </p:spPr>
        <p:txBody>
          <a:bodyPr rtlCol="0">
            <a:normAutofit/>
          </a:bodyPr>
          <a:lstStyle>
            <a:lvl2pPr marL="214313" indent="-214313">
              <a:buFontTx/>
              <a:buBlip>
                <a:blip r:embed="rId2"/>
              </a:buBlip>
              <a:defRPr sz="1200" baseline="0"/>
            </a:lvl2pPr>
          </a:lstStyle>
          <a:p>
            <a:pPr lvl="1" rtl="0"/>
            <a:r>
              <a:rPr lang="en-GB"/>
              <a:t>Indsæt bullets</a:t>
            </a:r>
            <a:endParaRPr lang="da-DK"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75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rtl="0"/>
              <a:t>‹nr.›</a:t>
            </a:fld>
            <a:endParaRPr lang="en-US" dirty="0"/>
          </a:p>
        </p:txBody>
      </p:sp>
    </p:spTree>
    <p:extLst>
      <p:ext uri="{BB962C8B-B14F-4D97-AF65-F5344CB8AC3E}">
        <p14:creationId xmlns:p14="http://schemas.microsoft.com/office/powerpoint/2010/main" val="271622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sp>
        <p:nvSpPr>
          <p:cNvPr id="5" name="Title 4"/>
          <p:cNvSpPr>
            <a:spLocks noGrp="1"/>
          </p:cNvSpPr>
          <p:nvPr>
            <p:ph type="title" hasCustomPrompt="1"/>
          </p:nvPr>
        </p:nvSpPr>
        <p:spPr>
          <a:xfrm>
            <a:off x="587376" y="359277"/>
            <a:ext cx="4490445" cy="1621619"/>
          </a:xfrm>
        </p:spPr>
        <p:txBody>
          <a:bodyPr rtlCol="0"/>
          <a:lstStyle>
            <a:lvl1pPr>
              <a:defRPr sz="2700"/>
            </a:lvl1pPr>
          </a:lstStyle>
          <a:p>
            <a:pPr rtl="0"/>
            <a:r>
              <a:rPr lang="en-GB"/>
              <a:t>KLIK HER FOR AT ÆNDRE TITEL</a:t>
            </a:r>
            <a:endParaRPr lang="en-US" dirty="0"/>
          </a:p>
        </p:txBody>
      </p:sp>
      <p:sp>
        <p:nvSpPr>
          <p:cNvPr id="4" name="Pladsholder til tekst 3"/>
          <p:cNvSpPr>
            <a:spLocks noGrp="1"/>
          </p:cNvSpPr>
          <p:nvPr>
            <p:ph type="body" sz="quarter" idx="12" hasCustomPrompt="1"/>
          </p:nvPr>
        </p:nvSpPr>
        <p:spPr>
          <a:xfrm>
            <a:off x="587376" y="2143360"/>
            <a:ext cx="4490445" cy="3752115"/>
          </a:xfrm>
        </p:spPr>
        <p:txBody>
          <a:bodyPr rtlCol="0"/>
          <a:lstStyle>
            <a:lvl1pPr marL="214313" indent="-214313">
              <a:lnSpc>
                <a:spcPct val="100000"/>
              </a:lnSpc>
              <a:spcBef>
                <a:spcPts val="450"/>
              </a:spcBef>
              <a:buFontTx/>
              <a:buBlip>
                <a:blip r:embed="rId2"/>
              </a:buBlip>
              <a:defRPr sz="1200" baseline="0"/>
            </a:lvl1pPr>
          </a:lstStyle>
          <a:p>
            <a:pPr lvl="0" rtl="0"/>
            <a:r>
              <a:rPr lang="en-GB"/>
              <a:t>Indsæt bullets</a:t>
            </a:r>
            <a:endParaRPr lang="da-DK" dirty="0"/>
          </a:p>
          <a:p>
            <a:pPr lvl="0" rtl="0"/>
            <a:endParaRPr lang="da-DK" dirty="0"/>
          </a:p>
          <a:p>
            <a:pPr lvl="0" rtl="0"/>
            <a:endParaRPr lang="da-DK" dirty="0"/>
          </a:p>
        </p:txBody>
      </p:sp>
    </p:spTree>
    <p:extLst>
      <p:ext uri="{BB962C8B-B14F-4D97-AF65-F5344CB8AC3E}">
        <p14:creationId xmlns:p14="http://schemas.microsoft.com/office/powerpoint/2010/main" val="460377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2"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0"/>
            <a:endParaRPr lang="en-US" sz="1350"/>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sp>
        <p:nvSpPr>
          <p:cNvPr id="5" name="Picture Placeholder 4"/>
          <p:cNvSpPr>
            <a:spLocks noGrp="1"/>
          </p:cNvSpPr>
          <p:nvPr>
            <p:ph type="pic" sz="quarter" idx="11" hasCustomPrompt="1"/>
          </p:nvPr>
        </p:nvSpPr>
        <p:spPr>
          <a:xfrm>
            <a:off x="7427915" y="0"/>
            <a:ext cx="4764087"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
        <p:nvSpPr>
          <p:cNvPr id="6" name="Title 4"/>
          <p:cNvSpPr>
            <a:spLocks noGrp="1"/>
          </p:cNvSpPr>
          <p:nvPr>
            <p:ph type="title" hasCustomPrompt="1"/>
          </p:nvPr>
        </p:nvSpPr>
        <p:spPr>
          <a:xfrm>
            <a:off x="587376" y="373446"/>
            <a:ext cx="4683125" cy="1471230"/>
          </a:xfrm>
        </p:spPr>
        <p:txBody>
          <a:bodyPr rtlCol="0"/>
          <a:lstStyle>
            <a:lvl1pPr>
              <a:defRPr sz="2700">
                <a:solidFill>
                  <a:schemeClr val="bg1"/>
                </a:solidFill>
              </a:defRPr>
            </a:lvl1pPr>
          </a:lstStyle>
          <a:p>
            <a:pPr rtl="0"/>
            <a:r>
              <a:rPr lang="en-GB"/>
              <a:t>KLIK HER FOR AT ÆNDRE TITEL</a:t>
            </a:r>
            <a:endParaRPr lang="en-US" dirty="0"/>
          </a:p>
        </p:txBody>
      </p:sp>
      <p:grpSp>
        <p:nvGrpSpPr>
          <p:cNvPr id="31" name="Gruppe 30"/>
          <p:cNvGrpSpPr/>
          <p:nvPr userDrawn="1"/>
        </p:nvGrpSpPr>
        <p:grpSpPr>
          <a:xfrm>
            <a:off x="5466449" y="6027162"/>
            <a:ext cx="1272707"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sp>
        <p:nvSpPr>
          <p:cNvPr id="4" name="Pladsholder til tekst 3"/>
          <p:cNvSpPr>
            <a:spLocks noGrp="1"/>
          </p:cNvSpPr>
          <p:nvPr>
            <p:ph type="body" sz="quarter" idx="12" hasCustomPrompt="1"/>
          </p:nvPr>
        </p:nvSpPr>
        <p:spPr>
          <a:xfrm>
            <a:off x="583407" y="2101810"/>
            <a:ext cx="4687095" cy="3765591"/>
          </a:xfrm>
        </p:spPr>
        <p:txBody>
          <a:bodyPr rtlCol="0"/>
          <a:lstStyle>
            <a:lvl1pPr marL="214313" indent="-214313">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Indsæt bullets</a:t>
            </a:r>
            <a:endParaRPr lang="da-DK" dirty="0"/>
          </a:p>
        </p:txBody>
      </p:sp>
      <p:grpSp>
        <p:nvGrpSpPr>
          <p:cNvPr id="2" name="Gruppe 1"/>
          <p:cNvGrpSpPr/>
          <p:nvPr userDrawn="1"/>
        </p:nvGrpSpPr>
        <p:grpSpPr>
          <a:xfrm>
            <a:off x="-3503" y="657225"/>
            <a:ext cx="405155"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grpSp>
    </p:spTree>
    <p:extLst>
      <p:ext uri="{BB962C8B-B14F-4D97-AF65-F5344CB8AC3E}">
        <p14:creationId xmlns:p14="http://schemas.microsoft.com/office/powerpoint/2010/main" val="3469773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rtl="0"/>
            <a:endParaRPr lang="en-US" sz="1350"/>
          </a:p>
        </p:txBody>
      </p:sp>
      <p:sp>
        <p:nvSpPr>
          <p:cNvPr id="3" name="Slide Number Placeholder 2"/>
          <p:cNvSpPr>
            <a:spLocks noGrp="1"/>
          </p:cNvSpPr>
          <p:nvPr>
            <p:ph type="sldNum" sz="quarter" idx="10"/>
          </p:nvPr>
        </p:nvSpPr>
        <p:spPr/>
        <p:txBody>
          <a:bodyPr rtlCol="0"/>
          <a:lstStyle/>
          <a:p>
            <a:pPr rtl="0"/>
            <a:fld id="{D8D877B3-D348-4611-9BDB-C5374591D951}" type="slidenum">
              <a:rPr lang="en-US" smtClean="0"/>
              <a:pPr rtl="0"/>
              <a:t>‹nr.›</a:t>
            </a:fld>
            <a:endParaRPr lang="en-US" dirty="0"/>
          </a:p>
        </p:txBody>
      </p:sp>
      <p:sp>
        <p:nvSpPr>
          <p:cNvPr id="6" name="Title 4"/>
          <p:cNvSpPr>
            <a:spLocks noGrp="1"/>
          </p:cNvSpPr>
          <p:nvPr>
            <p:ph type="title" hasCustomPrompt="1"/>
          </p:nvPr>
        </p:nvSpPr>
        <p:spPr>
          <a:xfrm>
            <a:off x="587377" y="373446"/>
            <a:ext cx="4454527" cy="1471230"/>
          </a:xfrm>
        </p:spPr>
        <p:txBody>
          <a:bodyPr rtlCol="0"/>
          <a:lstStyle>
            <a:lvl1pPr>
              <a:defRPr sz="2700">
                <a:solidFill>
                  <a:schemeClr val="bg1"/>
                </a:solidFill>
              </a:defRPr>
            </a:lvl1pPr>
          </a:lstStyle>
          <a:p>
            <a:pPr rtl="0"/>
            <a:r>
              <a:rPr lang="en-GB"/>
              <a:t>KLIK HER FOR AT ÆNDRE TITEL</a:t>
            </a:r>
            <a:endParaRPr lang="en-US" dirty="0"/>
          </a:p>
        </p:txBody>
      </p:sp>
      <p:grpSp>
        <p:nvGrpSpPr>
          <p:cNvPr id="31" name="Gruppe 30"/>
          <p:cNvGrpSpPr/>
          <p:nvPr userDrawn="1"/>
        </p:nvGrpSpPr>
        <p:grpSpPr>
          <a:xfrm>
            <a:off x="5466449" y="6027162"/>
            <a:ext cx="1272707"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sp>
        <p:nvSpPr>
          <p:cNvPr id="4" name="Pladsholder til tekst 3"/>
          <p:cNvSpPr>
            <a:spLocks noGrp="1"/>
          </p:cNvSpPr>
          <p:nvPr>
            <p:ph type="body" sz="quarter" idx="12" hasCustomPrompt="1"/>
          </p:nvPr>
        </p:nvSpPr>
        <p:spPr>
          <a:xfrm>
            <a:off x="583409" y="2101813"/>
            <a:ext cx="4458495" cy="3600491"/>
          </a:xfrm>
        </p:spPr>
        <p:txBody>
          <a:bodyPr rtlCol="0"/>
          <a:lstStyle>
            <a:lvl1pPr marL="214313" indent="-214313">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en-GB"/>
              <a:t>Indsæt bullets</a:t>
            </a:r>
            <a:endParaRPr lang="da-DK" dirty="0"/>
          </a:p>
        </p:txBody>
      </p:sp>
      <p:grpSp>
        <p:nvGrpSpPr>
          <p:cNvPr id="2" name="Gruppe 1"/>
          <p:cNvGrpSpPr/>
          <p:nvPr userDrawn="1"/>
        </p:nvGrpSpPr>
        <p:grpSpPr>
          <a:xfrm>
            <a:off x="-3503" y="657225"/>
            <a:ext cx="405155"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solidFill>
                  <a:schemeClr val="bg1"/>
                </a:solidFill>
              </a:endParaRPr>
            </a:p>
          </p:txBody>
        </p:sp>
      </p:grpSp>
      <p:sp>
        <p:nvSpPr>
          <p:cNvPr id="75" name="Picture Placeholder 4"/>
          <p:cNvSpPr>
            <a:spLocks noGrp="1"/>
          </p:cNvSpPr>
          <p:nvPr>
            <p:ph type="pic" sz="quarter" idx="11" hasCustomPrompt="1"/>
          </p:nvPr>
        </p:nvSpPr>
        <p:spPr>
          <a:xfrm>
            <a:off x="5270502" y="0"/>
            <a:ext cx="6921500" cy="6858000"/>
          </a:xfrm>
          <a:prstGeom prst="rect">
            <a:avLst/>
          </a:prstGeom>
          <a:pattFill prst="pct10">
            <a:fgClr>
              <a:schemeClr val="tx1"/>
            </a:fgClr>
            <a:bgClr>
              <a:schemeClr val="bg1"/>
            </a:bgClr>
          </a:pattFill>
        </p:spPr>
        <p:txBody>
          <a:bodyPr rtlCol="0" anchor="ctr">
            <a:normAutofit/>
          </a:bodyPr>
          <a:lstStyle>
            <a:lvl1pPr algn="ctr">
              <a:defRPr sz="750" b="1" baseline="0"/>
            </a:lvl1pPr>
          </a:lstStyle>
          <a:p>
            <a:pPr rtl="0"/>
            <a:r>
              <a:rPr lang="en-GB"/>
              <a:t>Drag &amp; Drop Image</a:t>
            </a:r>
          </a:p>
        </p:txBody>
      </p:sp>
    </p:spTree>
    <p:extLst>
      <p:ext uri="{BB962C8B-B14F-4D97-AF65-F5344CB8AC3E}">
        <p14:creationId xmlns:p14="http://schemas.microsoft.com/office/powerpoint/2010/main" val="3277419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pPr rtl="0"/>
            <a:r>
              <a:rPr lang="en-GB"/>
              <a:t>YOUR TITLE HERE</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750" b="1" i="0">
                <a:solidFill>
                  <a:schemeClr val="tx1">
                    <a:alpha val="70000"/>
                  </a:schemeClr>
                </a:solidFill>
                <a:latin typeface="+mn-lt"/>
                <a:ea typeface="Montserrat Medium" charset="0"/>
                <a:cs typeface="Montserrat Medium" charset="0"/>
              </a:defRPr>
            </a:lvl1pPr>
          </a:lstStyle>
          <a:p>
            <a:pPr rtl="0"/>
            <a:fld id="{D8D877B3-D348-4611-9BDB-C5374591D951}" type="slidenum">
              <a:rPr lang="en-US" smtClean="0"/>
              <a:pPr rtl="0"/>
              <a:t>‹nr.›</a:t>
            </a:fld>
            <a:endParaRPr lang="en-US" dirty="0"/>
          </a:p>
        </p:txBody>
      </p:sp>
      <p:sp>
        <p:nvSpPr>
          <p:cNvPr id="11" name="Text Placeholder 10"/>
          <p:cNvSpPr>
            <a:spLocks noGrp="1"/>
          </p:cNvSpPr>
          <p:nvPr>
            <p:ph type="body" idx="1"/>
          </p:nvPr>
        </p:nvSpPr>
        <p:spPr>
          <a:xfrm>
            <a:off x="589651" y="2032831"/>
            <a:ext cx="9753600" cy="3110442"/>
          </a:xfrm>
          <a:prstGeom prst="rect">
            <a:avLst/>
          </a:prstGeom>
        </p:spPr>
        <p:txBody>
          <a:bodyPr vert="horz" lIns="0" tIns="45720" rIns="0" bIns="45720" rtlCol="0">
            <a:normAutofit/>
          </a:bodyPr>
          <a:lstStyle/>
          <a:p>
            <a:pPr lvl="0" rtl="0"/>
            <a:r>
              <a:rPr lang="en-GB"/>
              <a:t>Click to edit master text styles</a:t>
            </a:r>
          </a:p>
          <a:p>
            <a:pPr lvl="1" rtl="0"/>
            <a:r>
              <a:rPr lang="en-GB"/>
              <a:t>Second level</a:t>
            </a:r>
          </a:p>
          <a:p>
            <a:pPr lvl="2" rtl="0"/>
            <a:r>
              <a:rPr lang="en-GB"/>
              <a:t>Third level</a:t>
            </a:r>
          </a:p>
          <a:p>
            <a:pPr lvl="3" rtl="0"/>
            <a:r>
              <a:rPr lang="en-GB"/>
              <a:t>Fourth level</a:t>
            </a:r>
            <a:endParaRPr lang="en-US" dirty="0"/>
          </a:p>
        </p:txBody>
      </p:sp>
      <p:grpSp>
        <p:nvGrpSpPr>
          <p:cNvPr id="58" name="Gruppe 57"/>
          <p:cNvGrpSpPr/>
          <p:nvPr userDrawn="1"/>
        </p:nvGrpSpPr>
        <p:grpSpPr>
          <a:xfrm>
            <a:off x="5466449" y="6027162"/>
            <a:ext cx="1272707"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grpSp>
      <p:grpSp>
        <p:nvGrpSpPr>
          <p:cNvPr id="81" name="Gruppe 80"/>
          <p:cNvGrpSpPr/>
          <p:nvPr userDrawn="1"/>
        </p:nvGrpSpPr>
        <p:grpSpPr>
          <a:xfrm>
            <a:off x="-3503" y="657225"/>
            <a:ext cx="405155"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da-DK" sz="1350"/>
            </a:p>
          </p:txBody>
        </p:sp>
      </p:grpSp>
    </p:spTree>
    <p:extLst>
      <p:ext uri="{BB962C8B-B14F-4D97-AF65-F5344CB8AC3E}">
        <p14:creationId xmlns:p14="http://schemas.microsoft.com/office/powerpoint/2010/main" val="18682230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685739" rtl="0" eaLnBrk="1" latinLnBrk="0" hangingPunct="1">
        <a:lnSpc>
          <a:spcPct val="100000"/>
        </a:lnSpc>
        <a:spcBef>
          <a:spcPct val="0"/>
        </a:spcBef>
        <a:buNone/>
        <a:defRPr sz="2700" b="1" kern="1200" spc="225" baseline="0">
          <a:solidFill>
            <a:schemeClr val="tx1"/>
          </a:solidFill>
          <a:latin typeface="+mn-lt"/>
          <a:ea typeface="+mj-ea"/>
          <a:cs typeface="+mj-cs"/>
        </a:defRPr>
      </a:lvl1pPr>
    </p:titleStyle>
    <p:bodyStyle>
      <a:lvl1pPr marL="214313" indent="-214313" algn="l" defTabSz="685739" rtl="0" eaLnBrk="1" latinLnBrk="0" hangingPunct="1">
        <a:lnSpc>
          <a:spcPct val="120000"/>
        </a:lnSpc>
        <a:spcBef>
          <a:spcPts val="750"/>
        </a:spcBef>
        <a:buFontTx/>
        <a:buBlip>
          <a:blip r:embed="rId21"/>
        </a:buBlip>
        <a:defRPr sz="1200" kern="1200" spc="0">
          <a:solidFill>
            <a:schemeClr val="tx1"/>
          </a:solidFill>
          <a:latin typeface="+mn-lt"/>
          <a:ea typeface="+mn-ea"/>
          <a:cs typeface="+mn-cs"/>
        </a:defRPr>
      </a:lvl1pPr>
      <a:lvl2pPr marL="467916" indent="-214313" algn="l" defTabSz="685739" rtl="0" eaLnBrk="1" latinLnBrk="0" hangingPunct="1">
        <a:lnSpc>
          <a:spcPct val="120000"/>
        </a:lnSpc>
        <a:spcBef>
          <a:spcPts val="374"/>
        </a:spcBef>
        <a:buFontTx/>
        <a:buBlip>
          <a:blip r:embed="rId21"/>
        </a:buBlip>
        <a:defRPr sz="1050" kern="1200">
          <a:solidFill>
            <a:schemeClr val="tx1"/>
          </a:solidFill>
          <a:latin typeface="+mn-lt"/>
          <a:ea typeface="+mn-ea"/>
          <a:cs typeface="+mn-cs"/>
        </a:defRPr>
      </a:lvl2pPr>
      <a:lvl3pPr marL="604838" indent="-128588" algn="l" defTabSz="685739" rtl="0" eaLnBrk="1" latinLnBrk="0" hangingPunct="1">
        <a:lnSpc>
          <a:spcPct val="120000"/>
        </a:lnSpc>
        <a:spcBef>
          <a:spcPts val="374"/>
        </a:spcBef>
        <a:buFontTx/>
        <a:buBlip>
          <a:blip r:embed="rId22"/>
        </a:buBlip>
        <a:tabLst>
          <a:tab pos="673894" algn="l"/>
        </a:tabLst>
        <a:defRPr sz="900" kern="1200">
          <a:solidFill>
            <a:schemeClr val="tx1"/>
          </a:solidFill>
          <a:latin typeface="+mn-lt"/>
          <a:ea typeface="+mn-ea"/>
          <a:cs typeface="+mn-cs"/>
        </a:defRPr>
      </a:lvl3pPr>
      <a:lvl4pPr marL="803672" indent="-128588" algn="l" defTabSz="685739" rtl="0" eaLnBrk="1" latinLnBrk="0" hangingPunct="1">
        <a:lnSpc>
          <a:spcPct val="120000"/>
        </a:lnSpc>
        <a:spcBef>
          <a:spcPts val="374"/>
        </a:spcBef>
        <a:buFontTx/>
        <a:buBlip>
          <a:blip r:embed="rId22"/>
        </a:buBlip>
        <a:defRPr sz="750" kern="1200">
          <a:solidFill>
            <a:schemeClr val="tx1">
              <a:alpha val="70000"/>
            </a:schemeClr>
          </a:solidFill>
          <a:latin typeface="+mn-lt"/>
          <a:ea typeface="+mn-ea"/>
          <a:cs typeface="+mn-cs"/>
        </a:defRPr>
      </a:lvl4pPr>
      <a:lvl5pPr marL="803672" indent="-128588" algn="l" defTabSz="685739" rtl="0" eaLnBrk="1" latinLnBrk="0" hangingPunct="1">
        <a:lnSpc>
          <a:spcPct val="120000"/>
        </a:lnSpc>
        <a:spcBef>
          <a:spcPts val="374"/>
        </a:spcBef>
        <a:buFontTx/>
        <a:buBlip>
          <a:blip r:embed="rId22"/>
        </a:buBlip>
        <a:defRPr sz="750" kern="1200" baseline="0">
          <a:solidFill>
            <a:schemeClr val="tx1">
              <a:alpha val="50000"/>
            </a:schemeClr>
          </a:solidFill>
          <a:latin typeface="+mn-lt"/>
          <a:ea typeface="+mn-ea"/>
          <a:cs typeface="+mn-cs"/>
        </a:defRPr>
      </a:lvl5pPr>
      <a:lvl6pPr marL="1885781" indent="-171435" algn="l" defTabSz="685739"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6pPr>
      <a:lvl7pPr marL="2228651" indent="-171435" algn="l" defTabSz="685739"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7pPr>
      <a:lvl8pPr marL="2571519" indent="-171435" algn="l" defTabSz="685739"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8pPr>
      <a:lvl9pPr marL="2914388" indent="-171435" algn="l" defTabSz="685739" rtl="0" eaLnBrk="1" latinLnBrk="0" hangingPunct="1">
        <a:lnSpc>
          <a:spcPct val="90000"/>
        </a:lnSpc>
        <a:spcBef>
          <a:spcPts val="374"/>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39" rtl="0" eaLnBrk="1" latinLnBrk="0" hangingPunct="1">
        <a:defRPr sz="1350" kern="1200">
          <a:solidFill>
            <a:schemeClr val="tx1"/>
          </a:solidFill>
          <a:latin typeface="+mn-lt"/>
          <a:ea typeface="+mn-ea"/>
          <a:cs typeface="+mn-cs"/>
        </a:defRPr>
      </a:lvl1pPr>
      <a:lvl2pPr marL="342869" algn="l" defTabSz="685739" rtl="0" eaLnBrk="1" latinLnBrk="0" hangingPunct="1">
        <a:defRPr sz="1350" kern="1200">
          <a:solidFill>
            <a:schemeClr val="tx1"/>
          </a:solidFill>
          <a:latin typeface="+mn-lt"/>
          <a:ea typeface="+mn-ea"/>
          <a:cs typeface="+mn-cs"/>
        </a:defRPr>
      </a:lvl2pPr>
      <a:lvl3pPr marL="685739" algn="l" defTabSz="685739" rtl="0" eaLnBrk="1" latinLnBrk="0" hangingPunct="1">
        <a:defRPr sz="1350" kern="1200">
          <a:solidFill>
            <a:schemeClr val="tx1"/>
          </a:solidFill>
          <a:latin typeface="+mn-lt"/>
          <a:ea typeface="+mn-ea"/>
          <a:cs typeface="+mn-cs"/>
        </a:defRPr>
      </a:lvl3pPr>
      <a:lvl4pPr marL="1028609" algn="l" defTabSz="685739" rtl="0" eaLnBrk="1" latinLnBrk="0" hangingPunct="1">
        <a:defRPr sz="1350" kern="1200">
          <a:solidFill>
            <a:schemeClr val="tx1"/>
          </a:solidFill>
          <a:latin typeface="+mn-lt"/>
          <a:ea typeface="+mn-ea"/>
          <a:cs typeface="+mn-cs"/>
        </a:defRPr>
      </a:lvl4pPr>
      <a:lvl5pPr marL="1371477" algn="l" defTabSz="685739" rtl="0" eaLnBrk="1" latinLnBrk="0" hangingPunct="1">
        <a:defRPr sz="1350" kern="1200">
          <a:solidFill>
            <a:schemeClr val="tx1"/>
          </a:solidFill>
          <a:latin typeface="+mn-lt"/>
          <a:ea typeface="+mn-ea"/>
          <a:cs typeface="+mn-cs"/>
        </a:defRPr>
      </a:lvl5pPr>
      <a:lvl6pPr marL="1714346" algn="l" defTabSz="685739" rtl="0" eaLnBrk="1" latinLnBrk="0" hangingPunct="1">
        <a:defRPr sz="1350" kern="1200">
          <a:solidFill>
            <a:schemeClr val="tx1"/>
          </a:solidFill>
          <a:latin typeface="+mn-lt"/>
          <a:ea typeface="+mn-ea"/>
          <a:cs typeface="+mn-cs"/>
        </a:defRPr>
      </a:lvl6pPr>
      <a:lvl7pPr marL="2057215" algn="l" defTabSz="685739" rtl="0" eaLnBrk="1" latinLnBrk="0" hangingPunct="1">
        <a:defRPr sz="1350" kern="1200">
          <a:solidFill>
            <a:schemeClr val="tx1"/>
          </a:solidFill>
          <a:latin typeface="+mn-lt"/>
          <a:ea typeface="+mn-ea"/>
          <a:cs typeface="+mn-cs"/>
        </a:defRPr>
      </a:lvl7pPr>
      <a:lvl8pPr marL="2400084" algn="l" defTabSz="685739" rtl="0" eaLnBrk="1" latinLnBrk="0" hangingPunct="1">
        <a:defRPr sz="1350" kern="1200">
          <a:solidFill>
            <a:schemeClr val="tx1"/>
          </a:solidFill>
          <a:latin typeface="+mn-lt"/>
          <a:ea typeface="+mn-ea"/>
          <a:cs typeface="+mn-cs"/>
        </a:defRPr>
      </a:lvl8pPr>
      <a:lvl9pPr marL="2742953" algn="l" defTabSz="685739"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120">
          <p15:clr>
            <a:srgbClr val="F26B43"/>
          </p15:clr>
        </p15:guide>
        <p15:guide id="1" orient="horz" pos="1162">
          <p15:clr>
            <a:srgbClr val="F26B43"/>
          </p15:clr>
        </p15:guide>
        <p15:guide id="28" pos="493">
          <p15:clr>
            <a:srgbClr val="F26B43"/>
          </p15:clr>
        </p15:guide>
        <p15:guide id="29" pos="9760">
          <p15:clr>
            <a:srgbClr val="F26B43"/>
          </p15:clr>
        </p15:guide>
        <p15:guide id="48" pos="1521">
          <p15:clr>
            <a:srgbClr val="F26B43"/>
          </p15:clr>
        </p15:guide>
        <p15:guide id="51" orient="horz" pos="414">
          <p15:clr>
            <a:srgbClr val="F26B43"/>
          </p15:clr>
        </p15:guide>
        <p15:guide id="52" pos="5785">
          <p15:clr>
            <a:srgbClr val="F26B43"/>
          </p15:clr>
        </p15:guide>
        <p15:guide id="53" pos="623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3785898685"/>
              </p:ext>
            </p:extLst>
          </p:nvPr>
        </p:nvGraphicFramePr>
        <p:xfrm>
          <a:off x="0" y="0"/>
          <a:ext cx="12191999" cy="6858000"/>
        </p:xfrm>
        <a:graphic>
          <a:graphicData uri="http://schemas.openxmlformats.org/drawingml/2006/table">
            <a:tbl>
              <a:tblPr firstRow="1" bandRow="1">
                <a:tableStyleId>{5C22544A-7EE6-4342-B048-85BDC9FD1C3A}</a:tableStyleId>
              </a:tblPr>
              <a:tblGrid>
                <a:gridCol w="2498159">
                  <a:extLst>
                    <a:ext uri="{9D8B030D-6E8A-4147-A177-3AD203B41FA5}">
                      <a16:colId xmlns:a16="http://schemas.microsoft.com/office/drawing/2014/main" val="586551581"/>
                    </a:ext>
                  </a:extLst>
                </a:gridCol>
                <a:gridCol w="2056581">
                  <a:extLst>
                    <a:ext uri="{9D8B030D-6E8A-4147-A177-3AD203B41FA5}">
                      <a16:colId xmlns:a16="http://schemas.microsoft.com/office/drawing/2014/main" val="2966399754"/>
                    </a:ext>
                  </a:extLst>
                </a:gridCol>
                <a:gridCol w="7637259">
                  <a:extLst>
                    <a:ext uri="{9D8B030D-6E8A-4147-A177-3AD203B41FA5}">
                      <a16:colId xmlns:a16="http://schemas.microsoft.com/office/drawing/2014/main" val="1209051971"/>
                    </a:ext>
                  </a:extLst>
                </a:gridCol>
              </a:tblGrid>
              <a:tr h="360119">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1" noProof="0" dirty="0">
                          <a:latin typeface="+mn-lt"/>
                          <a:cs typeface="Arial"/>
                        </a:rPr>
                        <a:t>1.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noProof="0" dirty="0">
                          <a:latin typeface="+mn-lt"/>
                          <a:cs typeface="Arial"/>
                        </a:rPr>
                        <a:t>1.1 Integration of SSH and STEM competencies in AAU's education programs. </a:t>
                      </a:r>
                      <a:endParaRPr lang="da-DK" sz="1800" b="1"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a-DK"/>
                    </a:p>
                  </a:txBody>
                  <a:tcPr/>
                </a:tc>
                <a:extLst>
                  <a:ext uri="{0D108BD9-81ED-4DB2-BD59-A6C34878D82A}">
                    <a16:rowId xmlns:a16="http://schemas.microsoft.com/office/drawing/2014/main" val="540139700"/>
                  </a:ext>
                </a:extLst>
              </a:tr>
              <a:tr h="729364">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err="1">
                          <a:solidFill>
                            <a:schemeClr val="bg1"/>
                          </a:solidFill>
                          <a:latin typeface="+mn-lt"/>
                          <a:cs typeface="Arial"/>
                        </a:rPr>
                        <a:t>Responsible</a:t>
                      </a:r>
                      <a:r>
                        <a:rPr lang="da-DK" sz="1200" b="0" noProof="0" dirty="0">
                          <a:solidFill>
                            <a:schemeClr val="bg1"/>
                          </a:solidFill>
                          <a:latin typeface="+mn-lt"/>
                          <a:cs typeface="Arial"/>
                        </a:rPr>
                        <a:t> in </a:t>
                      </a:r>
                      <a:r>
                        <a:rPr lang="da-DK" sz="1200" b="0" noProof="0" dirty="0" err="1">
                          <a:solidFill>
                            <a:schemeClr val="bg1"/>
                          </a:solidFill>
                          <a:latin typeface="+mn-lt"/>
                          <a:cs typeface="Arial"/>
                        </a:rPr>
                        <a:t>Executive</a:t>
                      </a:r>
                      <a:r>
                        <a:rPr lang="da-DK" sz="1200" b="0" noProof="0" dirty="0">
                          <a:solidFill>
                            <a:schemeClr val="bg1"/>
                          </a:solidFill>
                          <a:latin typeface="+mn-lt"/>
                          <a:cs typeface="Arial"/>
                        </a:rPr>
                        <a:t> management:</a:t>
                      </a:r>
                    </a:p>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a:solidFill>
                            <a:schemeClr val="bg1"/>
                          </a:solidFill>
                          <a:latin typeface="+mn-lt"/>
                          <a:cs typeface="Arial"/>
                        </a:rPr>
                        <a:t>Anne Marie Kanstrup</a:t>
                      </a:r>
                      <a:endParaRPr lang="da-DK" sz="12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875"/>
                    </a:solidFill>
                  </a:tcPr>
                </a:tc>
                <a:tc gridSpan="2" vMerge="1">
                  <a:txBody>
                    <a:bodyPr/>
                    <a:lstStyle/>
                    <a:p>
                      <a:endParaRPr lang="da-DK"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da-DK"/>
                    </a:p>
                  </a:txBody>
                  <a:tcPr/>
                </a:tc>
                <a:extLst>
                  <a:ext uri="{0D108BD9-81ED-4DB2-BD59-A6C34878D82A}">
                    <a16:rowId xmlns:a16="http://schemas.microsoft.com/office/drawing/2014/main" val="1805985664"/>
                  </a:ext>
                </a:extLst>
              </a:tr>
              <a:tr h="3606477">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Descriptions</a:t>
                      </a:r>
                      <a:r>
                        <a:rPr lang="da-DK" sz="1100" b="1" noProof="0" dirty="0">
                          <a:latin typeface="+mn-lt"/>
                          <a:cs typeface="Arial"/>
                        </a:rPr>
                        <a:t> </a:t>
                      </a:r>
                      <a:endParaRPr lang="da-DK" sz="1100" b="1" kern="1200" noProof="0" dirty="0">
                        <a:solidFill>
                          <a:schemeClr val="dk1"/>
                        </a:solidFill>
                        <a:latin typeface="+mn-lt"/>
                        <a:ea typeface="+mn-ea"/>
                        <a:cs typeface="Arial"/>
                      </a:endParaRPr>
                    </a:p>
                  </a:txBody>
                  <a:tcPr>
                    <a:lnT w="12700" cap="flat" cmpd="sng" algn="ctr">
                      <a:solidFill>
                        <a:schemeClr val="tx1"/>
                      </a:solidFill>
                      <a:prstDash val="solid"/>
                      <a:round/>
                      <a:headEnd type="none" w="med" len="med"/>
                      <a:tailEnd type="none" w="med" len="med"/>
                    </a:lnT>
                  </a:tcPr>
                </a:tc>
                <a:tc gridSpan="2">
                  <a:txBody>
                    <a:bodyPr/>
                    <a:lstStyle/>
                    <a:p>
                      <a:pPr fontAlgn="base"/>
                      <a:r>
                        <a:rPr lang="en-US" sz="1100" b="0" i="0" kern="1200" dirty="0">
                          <a:solidFill>
                            <a:schemeClr val="tx1"/>
                          </a:solidFill>
                          <a:effectLst/>
                          <a:latin typeface="+mn-lt"/>
                          <a:ea typeface="+mn-ea"/>
                          <a:cs typeface="+mn-cs"/>
                        </a:rPr>
                        <a:t>It is crucial that students both achieve a deep expertise within their own field of study and simultaneously acquire the ability for holistic thinking. By more extensively integrating interdisciplinary competencies into the programs, we can enhance students' capacity to adopt a holistic perspective on their expertise and extend beyond their own domain. This enables them to collaborate across disciplines and contribute to addressing society's increasingly complex challenges, which increasingly demand an interdisciplinary approach.</a:t>
                      </a:r>
                    </a:p>
                    <a:p>
                      <a:pPr fontAlgn="base"/>
                      <a:r>
                        <a:rPr lang="en-US" sz="1100" b="0" i="0" kern="1200" dirty="0">
                          <a:solidFill>
                            <a:schemeClr val="tx1"/>
                          </a:solidFill>
                          <a:effectLst/>
                          <a:latin typeface="+mn-lt"/>
                          <a:ea typeface="+mn-ea"/>
                          <a:cs typeface="+mn-cs"/>
                        </a:rPr>
                        <a:t>The objective of integrating SSH (Social Sciences and Humanities) and STEM (Science, Technology, Engineering, and Mathematics) competencies into AAU's programs is:</a:t>
                      </a:r>
                    </a:p>
                    <a:p>
                      <a:pPr fontAlgn="base"/>
                      <a:endParaRPr lang="en-US" sz="1100" b="0" i="0" kern="1200" dirty="0">
                        <a:solidFill>
                          <a:schemeClr val="tx1"/>
                        </a:solidFill>
                        <a:effectLst/>
                        <a:latin typeface="+mn-lt"/>
                        <a:ea typeface="+mn-ea"/>
                        <a:cs typeface="+mn-cs"/>
                      </a:endParaRPr>
                    </a:p>
                    <a:p>
                      <a:pPr marL="171450" indent="-171450" fontAlgn="base">
                        <a:buFont typeface="Arial" panose="020B0604020202020204" pitchFamily="34" charset="0"/>
                        <a:buChar char="•"/>
                      </a:pPr>
                      <a:r>
                        <a:rPr lang="en-US" sz="1100" b="0" i="0" kern="1200" dirty="0">
                          <a:solidFill>
                            <a:schemeClr val="tx1"/>
                          </a:solidFill>
                          <a:effectLst/>
                          <a:latin typeface="+mn-lt"/>
                          <a:ea typeface="+mn-ea"/>
                          <a:cs typeface="+mn-cs"/>
                        </a:rPr>
                        <a:t>AAU educates graduates with in-depth expertise and a focus on holistic thinking through the integration of SSH (Social Sciences and</a:t>
                      </a:r>
                    </a:p>
                    <a:p>
                      <a:pPr marL="171450" indent="-171450" fontAlgn="base">
                        <a:buFont typeface="Arial" panose="020B0604020202020204" pitchFamily="34" charset="0"/>
                        <a:buChar char="•"/>
                      </a:pPr>
                      <a:r>
                        <a:rPr lang="en-US" sz="1100" b="0" i="0" kern="1200" dirty="0">
                          <a:solidFill>
                            <a:schemeClr val="tx1"/>
                          </a:solidFill>
                          <a:effectLst/>
                          <a:latin typeface="+mn-lt"/>
                          <a:ea typeface="+mn-ea"/>
                          <a:cs typeface="+mn-cs"/>
                        </a:rPr>
                        <a:t>Humanities) and STEM (Science, Technology, Engineering, and Mathematics) competencies.</a:t>
                      </a:r>
                    </a:p>
                    <a:p>
                      <a:pPr marL="171450" indent="-171450" fontAlgn="base">
                        <a:buFont typeface="Arial" panose="020B0604020202020204" pitchFamily="34" charset="0"/>
                        <a:buChar char="•"/>
                      </a:pPr>
                      <a:r>
                        <a:rPr lang="en-US" sz="1100" b="0" i="0" kern="1200" dirty="0">
                          <a:solidFill>
                            <a:schemeClr val="tx1"/>
                          </a:solidFill>
                          <a:effectLst/>
                          <a:latin typeface="+mn-lt"/>
                          <a:ea typeface="+mn-ea"/>
                          <a:cs typeface="+mn-cs"/>
                        </a:rPr>
                        <a:t>Distinctive educational profile.</a:t>
                      </a:r>
                    </a:p>
                    <a:p>
                      <a:pPr marL="171450" indent="-171450" fontAlgn="base">
                        <a:buFont typeface="Arial" panose="020B0604020202020204" pitchFamily="34" charset="0"/>
                        <a:buChar char="•"/>
                      </a:pPr>
                      <a:r>
                        <a:rPr lang="en-US" sz="1100" b="0" i="0" kern="1200" dirty="0">
                          <a:solidFill>
                            <a:schemeClr val="tx1"/>
                          </a:solidFill>
                          <a:effectLst/>
                          <a:latin typeface="+mn-lt"/>
                          <a:ea typeface="+mn-ea"/>
                          <a:cs typeface="+mn-cs"/>
                        </a:rPr>
                        <a:t>AAU's graduates can work across disciplines, enabling them to influence and quickly adapt to societal developments.</a:t>
                      </a:r>
                    </a:p>
                    <a:p>
                      <a:pPr marL="171450" indent="-171450" fontAlgn="base">
                        <a:buFont typeface="Arial" panose="020B0604020202020204" pitchFamily="34" charset="0"/>
                        <a:buChar char="•"/>
                      </a:pPr>
                      <a:r>
                        <a:rPr lang="en-US" sz="1100" b="0" i="0" kern="1200" dirty="0">
                          <a:solidFill>
                            <a:schemeClr val="tx1"/>
                          </a:solidFill>
                          <a:effectLst/>
                          <a:latin typeface="+mn-lt"/>
                          <a:ea typeface="+mn-ea"/>
                          <a:cs typeface="+mn-cs"/>
                        </a:rPr>
                        <a:t>Strengthening students' ability to contribute to solving global issues in collaboration with private companies and public institutions.</a:t>
                      </a:r>
                    </a:p>
                    <a:p>
                      <a:pPr fontAlgn="base"/>
                      <a:endParaRPr lang="en-US" sz="1100" b="0" i="0" kern="1200" dirty="0">
                        <a:solidFill>
                          <a:schemeClr val="tx1"/>
                        </a:solidFill>
                        <a:effectLst/>
                        <a:latin typeface="+mn-lt"/>
                        <a:ea typeface="+mn-ea"/>
                        <a:cs typeface="+mn-cs"/>
                      </a:endParaRPr>
                    </a:p>
                    <a:p>
                      <a:pPr fontAlgn="base"/>
                      <a:r>
                        <a:rPr lang="en-US" sz="1100" b="0" i="0" kern="1200" dirty="0">
                          <a:solidFill>
                            <a:schemeClr val="tx1"/>
                          </a:solidFill>
                          <a:effectLst/>
                          <a:latin typeface="+mn-lt"/>
                          <a:ea typeface="+mn-ea"/>
                          <a:cs typeface="+mn-cs"/>
                        </a:rPr>
                        <a:t>Enhancing students' ability to look beyond their own academic domain and collaborate across disciplines.</a:t>
                      </a:r>
                    </a:p>
                    <a:p>
                      <a:pPr fontAlgn="base"/>
                      <a:r>
                        <a:rPr lang="en-US" sz="1100" b="0" i="0" kern="1200" dirty="0">
                          <a:solidFill>
                            <a:schemeClr val="tx1"/>
                          </a:solidFill>
                          <a:effectLst/>
                          <a:latin typeface="+mn-lt"/>
                          <a:ea typeface="+mn-ea"/>
                          <a:cs typeface="+mn-cs"/>
                        </a:rPr>
                        <a:t>Thus, students at AAU receive an education that, in addition to their own specialized knowledge, equips them with the skills and abilities to collaborate with other areas of expertise to address specific challenges from a holistic perspective.</a:t>
                      </a:r>
                    </a:p>
                    <a:p>
                      <a:pPr fontAlgn="base"/>
                      <a:endParaRPr lang="da-DK" sz="1100" b="0" i="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solidFill>
                      <a:srgbClr val="E9E9EC"/>
                    </a:solidFill>
                  </a:tcPr>
                </a:tc>
                <a:tc hMerge="1">
                  <a:txBody>
                    <a:bodyPr/>
                    <a:lstStyle/>
                    <a:p>
                      <a:endParaRPr lang="da-DK"/>
                    </a:p>
                  </a:txBody>
                  <a:tcPr/>
                </a:tc>
                <a:extLst>
                  <a:ext uri="{0D108BD9-81ED-4DB2-BD59-A6C34878D82A}">
                    <a16:rowId xmlns:a16="http://schemas.microsoft.com/office/drawing/2014/main" val="3612687906"/>
                  </a:ext>
                </a:extLst>
              </a:tr>
              <a:tr h="2162040">
                <a:tc gridSpan="2">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Success Criteria</a:t>
                      </a:r>
                      <a:endParaRPr lang="da-DK" sz="1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Success criteria after implementation:</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SSH and STEM are integrated into AAU's programs.</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Students, staff, and stakeholders experience and recognize the value of a broader perspective.</a:t>
                      </a:r>
                      <a:endParaRPr lang="da-DK" sz="1100" dirty="0">
                        <a:effectLst/>
                        <a:latin typeface="+mn-lt"/>
                        <a:ea typeface="Calibri" panose="020F0502020204030204" pitchFamily="34" charset="0"/>
                        <a:cs typeface="Times New Roman" panose="02020603050405020304" pitchFamily="18" charset="0"/>
                      </a:endParaRPr>
                    </a:p>
                    <a:p>
                      <a:endParaRPr lang="da-DK" sz="1100" baseline="0" dirty="0">
                        <a:latin typeface="+mn-lt"/>
                      </a:endParaRPr>
                    </a:p>
                  </a:txBody>
                  <a:tcPr/>
                </a:tc>
                <a:tc hMerge="1">
                  <a:txBody>
                    <a:bodyPr/>
                    <a:lstStyle/>
                    <a:p>
                      <a:pPr marL="0" indent="0">
                        <a:buFont typeface="Arial" panose="020B0604020202020204" pitchFamily="34" charset="0"/>
                        <a:buNone/>
                      </a:pPr>
                      <a:endParaRPr lang="da-DK" sz="1100" b="0" dirty="0"/>
                    </a:p>
                  </a:txBody>
                  <a:tcPr/>
                </a:tc>
                <a:tc>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Expected Results in 2024</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Completion of the evaluation of pilot projects</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Establishment of concepts for integrating SSH and STEM</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Initiation of the implementation plan (kick-off meetings, partnerships, knowledge sharing)</a:t>
                      </a:r>
                      <a:endParaRPr lang="da-DK" sz="1100" dirty="0">
                        <a:effectLst/>
                        <a:latin typeface="+mn-lt"/>
                        <a:ea typeface="Calibri" panose="020F0502020204030204" pitchFamily="34" charset="0"/>
                        <a:cs typeface="Times New Roman" panose="02020603050405020304" pitchFamily="18" charset="0"/>
                      </a:endParaRPr>
                    </a:p>
                    <a:p>
                      <a:pPr marL="354013" indent="0">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In connection with the implementation plan, it is expected that the departments will allocate time in 2024. to participate in kick-off meetings and workshops, engage in partnerships with other educational programs, exchange experiences, and incorporate the established concepts for SSH and STEM integration into the department's education.</a:t>
                      </a:r>
                      <a:endParaRPr lang="da-DK" sz="1100" dirty="0">
                        <a:effectLst/>
                        <a:latin typeface="+mn-lt"/>
                        <a:ea typeface="Calibri" panose="020F0502020204030204" pitchFamily="34" charset="0"/>
                        <a:cs typeface="Times New Roman" panose="02020603050405020304" pitchFamily="18" charset="0"/>
                      </a:endParaRPr>
                    </a:p>
                    <a:p>
                      <a:pPr marL="0" indent="0">
                        <a:buFont typeface="+mj-lt"/>
                        <a:buNone/>
                      </a:pPr>
                      <a:endParaRPr lang="da-DK" sz="1100" b="0" kern="1200" dirty="0">
                        <a:solidFill>
                          <a:srgbClr val="FF0000"/>
                        </a:solidFill>
                        <a:effectLst/>
                        <a:latin typeface="+mn-lt"/>
                        <a:ea typeface="+mn-ea"/>
                        <a:cs typeface="+mn-cs"/>
                      </a:endParaRPr>
                    </a:p>
                  </a:txBody>
                  <a:tcPr/>
                </a:tc>
                <a:extLst>
                  <a:ext uri="{0D108BD9-81ED-4DB2-BD59-A6C34878D82A}">
                    <a16:rowId xmlns:a16="http://schemas.microsoft.com/office/drawing/2014/main" val="3650400806"/>
                  </a:ext>
                </a:extLst>
              </a:tr>
            </a:tbl>
          </a:graphicData>
        </a:graphic>
      </p:graphicFrame>
      <p:sp>
        <p:nvSpPr>
          <p:cNvPr id="2" name="Tekstfelt 1">
            <a:extLst>
              <a:ext uri="{FF2B5EF4-FFF2-40B4-BE49-F238E27FC236}">
                <a16:creationId xmlns:a16="http://schemas.microsoft.com/office/drawing/2014/main" id="{BB62F6BC-4203-58F6-997E-D194F9DE58DA}"/>
              </a:ext>
            </a:extLst>
          </p:cNvPr>
          <p:cNvSpPr txBox="1"/>
          <p:nvPr/>
        </p:nvSpPr>
        <p:spPr>
          <a:xfrm>
            <a:off x="10786187" y="0"/>
            <a:ext cx="1492898" cy="369332"/>
          </a:xfrm>
          <a:prstGeom prst="rect">
            <a:avLst/>
          </a:prstGeom>
          <a:noFill/>
        </p:spPr>
        <p:txBody>
          <a:bodyPr wrap="square" rtlCol="0">
            <a:spAutoFit/>
          </a:bodyPr>
          <a:lstStyle/>
          <a:p>
            <a:r>
              <a:rPr lang="da-DK" b="1" dirty="0" err="1">
                <a:solidFill>
                  <a:schemeClr val="bg1"/>
                </a:solidFill>
              </a:rPr>
              <a:t>Appendix</a:t>
            </a:r>
            <a:r>
              <a:rPr lang="da-DK" b="1" dirty="0">
                <a:solidFill>
                  <a:schemeClr val="bg1"/>
                </a:solidFill>
              </a:rPr>
              <a:t> 1</a:t>
            </a:r>
          </a:p>
        </p:txBody>
      </p:sp>
    </p:spTree>
    <p:extLst>
      <p:ext uri="{BB962C8B-B14F-4D97-AF65-F5344CB8AC3E}">
        <p14:creationId xmlns:p14="http://schemas.microsoft.com/office/powerpoint/2010/main" val="33282138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1131478626"/>
              </p:ext>
            </p:extLst>
          </p:nvPr>
        </p:nvGraphicFramePr>
        <p:xfrm>
          <a:off x="1" y="0"/>
          <a:ext cx="12192000" cy="6897717"/>
        </p:xfrm>
        <a:graphic>
          <a:graphicData uri="http://schemas.openxmlformats.org/drawingml/2006/table">
            <a:tbl>
              <a:tblPr firstRow="1" bandRow="1">
                <a:tableStyleId>{5C22544A-7EE6-4342-B048-85BDC9FD1C3A}</a:tableStyleId>
              </a:tblPr>
              <a:tblGrid>
                <a:gridCol w="2971900">
                  <a:extLst>
                    <a:ext uri="{9D8B030D-6E8A-4147-A177-3AD203B41FA5}">
                      <a16:colId xmlns:a16="http://schemas.microsoft.com/office/drawing/2014/main" val="586551581"/>
                    </a:ext>
                  </a:extLst>
                </a:gridCol>
                <a:gridCol w="9220100">
                  <a:extLst>
                    <a:ext uri="{9D8B030D-6E8A-4147-A177-3AD203B41FA5}">
                      <a16:colId xmlns:a16="http://schemas.microsoft.com/office/drawing/2014/main" val="2966399754"/>
                    </a:ext>
                  </a:extLst>
                </a:gridCol>
              </a:tblGrid>
              <a:tr h="473203">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200" b="1" kern="1200" dirty="0" err="1">
                          <a:solidFill>
                            <a:schemeClr val="lt1"/>
                          </a:solidFill>
                          <a:effectLst/>
                          <a:latin typeface="+mn-lt"/>
                          <a:ea typeface="+mn-ea"/>
                          <a:cs typeface="+mn-cs"/>
                        </a:rPr>
                        <a:t>Roles</a:t>
                      </a:r>
                      <a:r>
                        <a:rPr lang="da-DK" sz="1200" b="1" kern="1200" dirty="0">
                          <a:solidFill>
                            <a:schemeClr val="lt1"/>
                          </a:solidFill>
                          <a:effectLst/>
                          <a:latin typeface="+mn-lt"/>
                          <a:ea typeface="+mn-ea"/>
                          <a:cs typeface="+mn-cs"/>
                        </a:rPr>
                        <a:t> and </a:t>
                      </a:r>
                      <a:r>
                        <a:rPr lang="da-DK" sz="1200" b="1" kern="1200" dirty="0" err="1">
                          <a:solidFill>
                            <a:schemeClr val="lt1"/>
                          </a:solidFill>
                          <a:effectLst/>
                          <a:latin typeface="+mn-lt"/>
                          <a:ea typeface="+mn-ea"/>
                          <a:cs typeface="+mn-cs"/>
                        </a:rPr>
                        <a:t>responsibilities</a:t>
                      </a:r>
                      <a:endParaRPr lang="da-DK" sz="1200" b="1" kern="1200" dirty="0">
                        <a:solidFill>
                          <a:schemeClr val="lt1"/>
                        </a:solidFill>
                        <a:effectLst/>
                        <a:latin typeface="+mn-lt"/>
                        <a:ea typeface="+mn-ea"/>
                        <a:cs typeface="+mn-cs"/>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6.3 A strong safety culture at AAU. </a:t>
                      </a:r>
                      <a:endParaRPr lang="da-DK" sz="1200" b="1" kern="1200" dirty="0">
                        <a:solidFill>
                          <a:schemeClr val="lt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3612687906"/>
                  </a:ext>
                </a:extLst>
              </a:tr>
              <a:tr h="802363">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Responsible</a:t>
                      </a:r>
                      <a:br>
                        <a:rPr lang="da-DK" sz="1100" b="1" noProof="0" dirty="0">
                          <a:latin typeface="+mn-lt"/>
                          <a:cs typeface="Arial"/>
                        </a:rPr>
                      </a:br>
                      <a:r>
                        <a:rPr lang="en-US" sz="1000" b="0" noProof="0" dirty="0">
                          <a:latin typeface="+mn-lt"/>
                          <a:cs typeface="Arial"/>
                        </a:rPr>
                        <a:t>The person is responsible for carrying out the task. A minimum of one responsible person (R-person) is assigned to each task.</a:t>
                      </a:r>
                      <a:endParaRPr lang="da-DK" sz="1000" b="0" noProof="0" dirty="0">
                        <a:latin typeface="+mn-lt"/>
                        <a:cs typeface="Arial"/>
                      </a:endParaRPr>
                    </a:p>
                  </a:txBody>
                  <a:tcPr>
                    <a:lnT w="12700" cap="flat" cmpd="sng" algn="ctr">
                      <a:solidFill>
                        <a:schemeClr val="tx1"/>
                      </a:solidFill>
                      <a:prstDash val="solid"/>
                      <a:round/>
                      <a:headEnd type="none" w="med" len="med"/>
                      <a:tailEnd type="none" w="med" len="med"/>
                    </a:lnT>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strike="noStrike" baseline="0" noProof="0" dirty="0">
                          <a:solidFill>
                            <a:schemeClr val="tx1"/>
                          </a:solidFill>
                          <a:latin typeface="+mn-lt"/>
                          <a:cs typeface="Arial"/>
                        </a:rPr>
                        <a:t>Vice Director for Research Services (Overall process responsibility for the implementation of URIS guidelines across AAU)</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strike="noStrike" baseline="0" noProof="0" dirty="0">
                          <a:solidFill>
                            <a:schemeClr val="tx1"/>
                          </a:solidFill>
                          <a:latin typeface="+mn-lt"/>
                          <a:cs typeface="Arial"/>
                        </a:rPr>
                        <a:t>Deans (Overall managerial responsibility for implementing URIS guidelines in their respective main areas)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strike="noStrike" baseline="0" noProof="0" dirty="0">
                          <a:solidFill>
                            <a:schemeClr val="tx1"/>
                          </a:solidFill>
                          <a:latin typeface="+mn-lt"/>
                          <a:cs typeface="Arial"/>
                        </a:rPr>
                        <a:t>IT Director (Responsible for the masterplan for cyber and information security)</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strike="noStrike" baseline="0" noProof="0" dirty="0">
                          <a:solidFill>
                            <a:schemeClr val="tx1"/>
                          </a:solidFill>
                          <a:latin typeface="+mn-lt"/>
                          <a:cs typeface="Arial"/>
                        </a:rPr>
                        <a:t>Vice Director Mogens Juul Møller (Regarding physical security)</a:t>
                      </a:r>
                      <a:endParaRPr lang="da-DK" sz="1100" strike="noStrike" baseline="0" noProof="0" dirty="0">
                        <a:solidFill>
                          <a:schemeClr val="tx1"/>
                        </a:solidFill>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860673600"/>
                  </a:ext>
                </a:extLst>
              </a:tr>
              <a:tr h="1056819">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Accountable</a:t>
                      </a:r>
                      <a:br>
                        <a:rPr lang="da-DK" sz="1100" b="1" noProof="0" dirty="0">
                          <a:latin typeface="+mn-lt"/>
                          <a:cs typeface="Arial"/>
                        </a:rPr>
                      </a:br>
                      <a:r>
                        <a:rPr lang="en-US" sz="1000" b="0" noProof="0" dirty="0">
                          <a:latin typeface="+mn-lt"/>
                          <a:cs typeface="Arial"/>
                        </a:rPr>
                        <a:t>The person delegates the work and reviews/approves the task. There is only one accountable person (A-person) per task. The same individual can fulfill both the roles of A and R.</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a:latin typeface="+mn-lt"/>
                          <a:cs typeface="Arial"/>
                        </a:rPr>
                        <a:t>University </a:t>
                      </a:r>
                      <a:r>
                        <a:rPr lang="da-DK" sz="1100" noProof="0" dirty="0" err="1">
                          <a:latin typeface="+mn-lt"/>
                          <a:cs typeface="Arial"/>
                        </a:rPr>
                        <a:t>Director</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77529202"/>
                  </a:ext>
                </a:extLst>
              </a:tr>
              <a:tr h="947053">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Consulted</a:t>
                      </a:r>
                      <a:br>
                        <a:rPr lang="da-DK" sz="1100" b="1" noProof="0" dirty="0">
                          <a:latin typeface="+mn-lt"/>
                          <a:cs typeface="Arial"/>
                        </a:rPr>
                      </a:br>
                      <a:r>
                        <a:rPr lang="en-US" sz="1000" b="0" noProof="0" dirty="0">
                          <a:latin typeface="+mn-lt"/>
                          <a:cs typeface="Arial"/>
                        </a:rPr>
                        <a:t>The individuals are available for consultation and will provide ongoing input on how something will impact future project work.</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Digitalization Committee</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Information Security Committee (ISU)</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CIS, Michael Collin</a:t>
                      </a:r>
                      <a:endParaRPr lang="da-DK" sz="1100" noProof="0" dirty="0">
                        <a:latin typeface="+mn-lt"/>
                        <a:cs typeface="Arial"/>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a-DK" sz="1100" noProof="0" dirty="0">
                        <a:latin typeface="+mn-lt"/>
                        <a:cs typeface="Arial"/>
                      </a:endParaRPr>
                    </a:p>
                  </a:txBody>
                  <a:tcPr>
                    <a:solidFill>
                      <a:srgbClr val="E9E9EC"/>
                    </a:solidFill>
                  </a:tcPr>
                </a:tc>
                <a:extLst>
                  <a:ext uri="{0D108BD9-81ED-4DB2-BD59-A6C34878D82A}">
                    <a16:rowId xmlns:a16="http://schemas.microsoft.com/office/drawing/2014/main" val="4253368382"/>
                  </a:ext>
                </a:extLst>
              </a:tr>
              <a:tr h="1135686">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Informed</a:t>
                      </a:r>
                      <a:br>
                        <a:rPr lang="da-DK" sz="1100" b="1" noProof="0" dirty="0">
                          <a:latin typeface="+mn-lt"/>
                          <a:cs typeface="Arial"/>
                        </a:rPr>
                      </a:br>
                      <a:r>
                        <a:rPr lang="en-US" sz="1000" b="0" noProof="0" dirty="0">
                          <a:latin typeface="+mn-lt"/>
                          <a:cs typeface="Arial"/>
                        </a:rPr>
                        <a:t>These members should be kept informed about the project's progress but do not need to be provided with every single detail.</a:t>
                      </a:r>
                      <a:endParaRPr lang="da-DK" sz="1000" b="0" i="1" dirty="0"/>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The Executive Management</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The Board of Directors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Department Heads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ALF (Administrative Leadership Forum)</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HSU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latin typeface="+mn-lt"/>
                          <a:cs typeface="Arial"/>
                        </a:rPr>
                        <a:t>Academic Councils</a:t>
                      </a:r>
                      <a:endParaRPr lang="da-DK" sz="1100" baseline="0" noProof="0" dirty="0">
                        <a:latin typeface="+mn-lt"/>
                        <a:cs typeface="Arial"/>
                      </a:endParaRPr>
                    </a:p>
                  </a:txBody>
                  <a:tcPr>
                    <a:solidFill>
                      <a:srgbClr val="E9E9EC"/>
                    </a:solidFill>
                  </a:tcPr>
                </a:tc>
                <a:extLst>
                  <a:ext uri="{0D108BD9-81ED-4DB2-BD59-A6C34878D82A}">
                    <a16:rowId xmlns:a16="http://schemas.microsoft.com/office/drawing/2014/main" val="272134378"/>
                  </a:ext>
                </a:extLst>
              </a:tr>
              <a:tr h="1135686">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Special considerations regarding organization and coordination.</a:t>
                      </a:r>
                      <a:endParaRPr lang="da-DK" sz="1100" b="1" noProof="0" dirty="0">
                        <a:latin typeface="+mn-lt"/>
                        <a:cs typeface="Arial"/>
                      </a:endParaRPr>
                    </a:p>
                  </a:txBody>
                  <a:tcPr/>
                </a:tc>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0" strike="noStrike" baseline="0" noProof="0" dirty="0">
                          <a:latin typeface="+mn-lt"/>
                          <a:cs typeface="Arial"/>
                        </a:rPr>
                        <a:t>The coordination of efforts regarding the security organization and the framework for implementing the URIS guidelines is anchored in AAU Research Services under Vice Director Nina </a:t>
                      </a:r>
                      <a:r>
                        <a:rPr lang="en-US" sz="1100" b="0" strike="noStrike" baseline="0" noProof="0" dirty="0" err="1">
                          <a:latin typeface="+mn-lt"/>
                          <a:cs typeface="Arial"/>
                        </a:rPr>
                        <a:t>Schjoldager</a:t>
                      </a:r>
                      <a:r>
                        <a:rPr lang="en-US" sz="1100" b="0" strike="noStrike" baseline="0" noProof="0" dirty="0">
                          <a:latin typeface="+mn-lt"/>
                          <a:cs typeface="Arial"/>
                        </a:rPr>
                        <a:t>.</a:t>
                      </a:r>
                    </a:p>
                    <a:p>
                      <a:pPr marL="0" marR="0" lvl="0" indent="0" algn="l" defTabSz="685739" rtl="0" eaLnBrk="1" fontAlgn="auto" latinLnBrk="0" hangingPunct="1">
                        <a:lnSpc>
                          <a:spcPct val="100000"/>
                        </a:lnSpc>
                        <a:spcBef>
                          <a:spcPts val="0"/>
                        </a:spcBef>
                        <a:spcAft>
                          <a:spcPts val="0"/>
                        </a:spcAft>
                        <a:buClrTx/>
                        <a:buSzTx/>
                        <a:buFontTx/>
                        <a:buNone/>
                        <a:tabLst/>
                        <a:defRPr/>
                      </a:pPr>
                      <a:endParaRPr lang="en-US" sz="1100" b="0" strike="noStrike" baseline="0"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100" b="0" strike="noStrike" baseline="0" noProof="0" dirty="0">
                          <a:latin typeface="+mn-lt"/>
                          <a:cs typeface="Arial"/>
                        </a:rPr>
                        <a:t>The framework for implementing the URIS guidelines is approved by the Executive Management, while Deans and Department Heads are responsible for implementation in their respective main areas and individual departments. The same applies to the masterplan for cyber and information security.</a:t>
                      </a:r>
                      <a:endParaRPr lang="da-DK" sz="1100" b="0" strike="noStrike" baseline="0" noProof="0" dirty="0">
                        <a:latin typeface="+mn-lt"/>
                        <a:cs typeface="Arial"/>
                      </a:endParaRPr>
                    </a:p>
                  </a:txBody>
                  <a:tcPr>
                    <a:solidFill>
                      <a:srgbClr val="D0CFD6"/>
                    </a:solidFill>
                  </a:tcPr>
                </a:tc>
                <a:extLst>
                  <a:ext uri="{0D108BD9-81ED-4DB2-BD59-A6C34878D82A}">
                    <a16:rowId xmlns:a16="http://schemas.microsoft.com/office/drawing/2014/main" val="1358258805"/>
                  </a:ext>
                </a:extLst>
              </a:tr>
              <a:tr h="1346907">
                <a:tc>
                  <a:txBody>
                    <a:bodyPr/>
                    <a:lstStyle/>
                    <a:p>
                      <a:r>
                        <a:rPr lang="da-DK" sz="1100" b="1" dirty="0"/>
                        <a:t>Investment</a:t>
                      </a:r>
                    </a:p>
                  </a:txBody>
                  <a:tcPr/>
                </a:tc>
                <a:tc>
                  <a:txBody>
                    <a:bodyPr/>
                    <a:lstStyle/>
                    <a:p>
                      <a:r>
                        <a:rPr lang="en-US" sz="1100" b="0" strike="noStrike" kern="1200" baseline="0" dirty="0">
                          <a:solidFill>
                            <a:schemeClr val="tx1"/>
                          </a:solidFill>
                          <a:latin typeface="+mn-lt"/>
                          <a:ea typeface="+mn-ea"/>
                          <a:cs typeface="Arial"/>
                        </a:rPr>
                        <a:t>The Executive Management has decided to allocate 2.5 million DKK in 2024 and 2025 to the overall effort for 6.3, including ensuring the necessary project organization, establishing a security organization, coordinating efforts across units, and cultural work (including competence development and communication related to increasing awareness, etc.).</a:t>
                      </a:r>
                    </a:p>
                    <a:p>
                      <a:endParaRPr lang="en-US" sz="1100" b="0" strike="noStrike" kern="1200" baseline="0" dirty="0">
                        <a:solidFill>
                          <a:schemeClr val="tx1"/>
                        </a:solidFill>
                        <a:latin typeface="+mn-lt"/>
                        <a:ea typeface="+mn-ea"/>
                        <a:cs typeface="Arial"/>
                      </a:endParaRPr>
                    </a:p>
                    <a:p>
                      <a:r>
                        <a:rPr lang="en-US" sz="1100" b="0" strike="noStrike" kern="1200" baseline="0" dirty="0">
                          <a:solidFill>
                            <a:schemeClr val="tx1"/>
                          </a:solidFill>
                          <a:latin typeface="+mn-lt"/>
                          <a:ea typeface="+mn-ea"/>
                          <a:cs typeface="Arial"/>
                        </a:rPr>
                        <a:t>The effort is expected to be part of the operating budget for two years to ensure a solid start before transitioning into regular operations.</a:t>
                      </a:r>
                      <a:endParaRPr lang="da-DK" sz="1100" b="0" strike="noStrike" kern="1200" baseline="0" dirty="0">
                        <a:solidFill>
                          <a:schemeClr val="tx1"/>
                        </a:solidFill>
                        <a:latin typeface="+mn-lt"/>
                        <a:ea typeface="+mn-ea"/>
                        <a:cs typeface="Arial"/>
                      </a:endParaRPr>
                    </a:p>
                  </a:txBody>
                  <a:tcPr/>
                </a:tc>
                <a:extLst>
                  <a:ext uri="{0D108BD9-81ED-4DB2-BD59-A6C34878D82A}">
                    <a16:rowId xmlns:a16="http://schemas.microsoft.com/office/drawing/2014/main" val="1865553285"/>
                  </a:ext>
                </a:extLst>
              </a:tr>
            </a:tbl>
          </a:graphicData>
        </a:graphic>
      </p:graphicFrame>
    </p:spTree>
    <p:extLst>
      <p:ext uri="{BB962C8B-B14F-4D97-AF65-F5344CB8AC3E}">
        <p14:creationId xmlns:p14="http://schemas.microsoft.com/office/powerpoint/2010/main" val="37540550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405939839"/>
              </p:ext>
            </p:extLst>
          </p:nvPr>
        </p:nvGraphicFramePr>
        <p:xfrm>
          <a:off x="0" y="0"/>
          <a:ext cx="12192000" cy="6857999"/>
        </p:xfrm>
        <a:graphic>
          <a:graphicData uri="http://schemas.openxmlformats.org/drawingml/2006/table">
            <a:tbl>
              <a:tblPr firstRow="1" bandRow="1">
                <a:tableStyleId>{5C22544A-7EE6-4342-B048-85BDC9FD1C3A}</a:tableStyleId>
              </a:tblPr>
              <a:tblGrid>
                <a:gridCol w="2512557">
                  <a:extLst>
                    <a:ext uri="{9D8B030D-6E8A-4147-A177-3AD203B41FA5}">
                      <a16:colId xmlns:a16="http://schemas.microsoft.com/office/drawing/2014/main" val="586551581"/>
                    </a:ext>
                  </a:extLst>
                </a:gridCol>
                <a:gridCol w="9679443">
                  <a:extLst>
                    <a:ext uri="{9D8B030D-6E8A-4147-A177-3AD203B41FA5}">
                      <a16:colId xmlns:a16="http://schemas.microsoft.com/office/drawing/2014/main" val="2966399754"/>
                    </a:ext>
                  </a:extLst>
                </a:gridCol>
              </a:tblGrid>
              <a:tr h="635916">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Roles</a:t>
                      </a:r>
                      <a:r>
                        <a:rPr lang="da-DK" sz="1100" b="1" noProof="0" dirty="0">
                          <a:latin typeface="+mn-lt"/>
                          <a:cs typeface="Arial"/>
                        </a:rPr>
                        <a:t> and </a:t>
                      </a:r>
                      <a:r>
                        <a:rPr lang="da-DK" sz="1100" b="1" noProof="0" dirty="0" err="1">
                          <a:latin typeface="+mn-lt"/>
                          <a:cs typeface="Arial"/>
                        </a:rPr>
                        <a:t>responsibilities</a:t>
                      </a:r>
                      <a:endParaRPr lang="da-DK"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1.1 Integration of SSH and STEM competencies in AAU's education programs. </a:t>
                      </a: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1"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3612687906"/>
                  </a:ext>
                </a:extLst>
              </a:tr>
              <a:tr h="1033931">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Responsible</a:t>
                      </a:r>
                      <a:br>
                        <a:rPr lang="da-DK" sz="1100" b="1" noProof="0" dirty="0">
                          <a:latin typeface="+mn-lt"/>
                          <a:cs typeface="Arial"/>
                        </a:rPr>
                      </a:br>
                      <a:r>
                        <a:rPr lang="en-US" sz="1000" b="0" noProof="0" dirty="0">
                          <a:latin typeface="+mn-lt"/>
                          <a:cs typeface="Arial"/>
                        </a:rPr>
                        <a:t>The person is responsible for carrying out the task. A minimum of one responsible person (R-person) is assigned to each task.</a:t>
                      </a:r>
                      <a:endParaRPr lang="da-DK" sz="1000" b="0" noProof="0" dirty="0">
                        <a:latin typeface="+mn-lt"/>
                        <a:cs typeface="Arial"/>
                      </a:endParaRPr>
                    </a:p>
                  </a:txBody>
                  <a:tcPr>
                    <a:lnT w="12700" cap="flat" cmpd="sng" algn="ctr">
                      <a:solidFill>
                        <a:schemeClr val="tx1"/>
                      </a:solidFill>
                      <a:prstDash val="solid"/>
                      <a:round/>
                      <a:headEnd type="none" w="med" len="med"/>
                      <a:tailEnd type="none" w="med" len="med"/>
                    </a:lnT>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Vice Rector (Coordination responsibility)</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Department Heads (Overall managerial responsibility for execution)</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Program leaders /Study Board Chairpersons (Daily responsibility for execution)</a:t>
                      </a: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860673600"/>
                  </a:ext>
                </a:extLst>
              </a:tr>
              <a:tr h="1092471">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Accountable</a:t>
                      </a:r>
                      <a:br>
                        <a:rPr lang="da-DK" sz="1100" b="1" noProof="0" dirty="0">
                          <a:latin typeface="+mn-lt"/>
                          <a:cs typeface="Arial"/>
                        </a:rPr>
                      </a:br>
                      <a:r>
                        <a:rPr lang="en-US" sz="1000" b="0" noProof="0" dirty="0">
                          <a:latin typeface="+mn-lt"/>
                          <a:cs typeface="Arial"/>
                        </a:rPr>
                        <a:t>The person delegates the work and reviews/approves the task. There is only one accountable person (A-person) per task. The same individual can fulfill both the roles of A and R.</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solidFill>
                            <a:srgbClr val="374151"/>
                          </a:solidFill>
                          <a:effectLst/>
                          <a:latin typeface="+mn-lt"/>
                        </a:rPr>
                        <a:t>Vice Rector for the cross-cutting aspects of the goal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solidFill>
                            <a:srgbClr val="374151"/>
                          </a:solidFill>
                          <a:effectLst/>
                          <a:latin typeface="+mn-lt"/>
                        </a:rPr>
                        <a:t>Deans for the parts of the work related to the goal conducted at the faculty/institute level</a:t>
                      </a:r>
                      <a:endParaRPr lang="da-DK" sz="1100" u="sng" noProof="0" dirty="0">
                        <a:latin typeface="+mn-lt"/>
                        <a:cs typeface="Arial"/>
                      </a:endParaRPr>
                    </a:p>
                  </a:txBody>
                  <a:tcPr>
                    <a:solidFill>
                      <a:srgbClr val="E9E9EC"/>
                    </a:solidFill>
                  </a:tcPr>
                </a:tc>
                <a:extLst>
                  <a:ext uri="{0D108BD9-81ED-4DB2-BD59-A6C34878D82A}">
                    <a16:rowId xmlns:a16="http://schemas.microsoft.com/office/drawing/2014/main" val="77529202"/>
                  </a:ext>
                </a:extLst>
              </a:tr>
              <a:tr h="1478504">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Consulted</a:t>
                      </a:r>
                      <a:br>
                        <a:rPr lang="da-DK" sz="1100" b="1" noProof="0" dirty="0">
                          <a:latin typeface="+mn-lt"/>
                          <a:cs typeface="Arial"/>
                        </a:rPr>
                      </a:br>
                      <a:endParaRPr lang="en-US"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000" b="0" noProof="0" dirty="0">
                          <a:latin typeface="+mn-lt"/>
                          <a:cs typeface="Arial"/>
                        </a:rPr>
                        <a:t>The individuals are available for consultation and will provide ongoing input on how something will impact future project work.</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Executive Management</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Working Group and Steering Committee for SSH/STEM</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DSUR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Department Heads/Vice Department Heads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Program leaders /Study Board Chairpersons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IAS PBL</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Student Services</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4253368382"/>
                  </a:ext>
                </a:extLst>
              </a:tr>
              <a:tr h="986623">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Informed</a:t>
                      </a:r>
                      <a:br>
                        <a:rPr lang="da-DK" sz="1100" b="1" noProof="0" dirty="0">
                          <a:latin typeface="+mn-lt"/>
                          <a:cs typeface="Arial"/>
                        </a:rPr>
                      </a:br>
                      <a:r>
                        <a:rPr lang="en-US" sz="1000" b="0" noProof="0" dirty="0">
                          <a:latin typeface="+mn-lt"/>
                          <a:cs typeface="Arial"/>
                        </a:rPr>
                        <a:t>These members should be kept informed about the project's progress but do not need to be provided with every single detail</a:t>
                      </a:r>
                      <a:r>
                        <a:rPr lang="en-US" sz="1100" b="1" noProof="0" dirty="0">
                          <a:latin typeface="+mn-lt"/>
                          <a:cs typeface="Arial"/>
                        </a:rPr>
                        <a:t>.</a:t>
                      </a:r>
                      <a:endParaRPr lang="da-DK" sz="1000" i="1" dirty="0"/>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a:latin typeface="+mn-lt"/>
                          <a:cs typeface="Arial"/>
                        </a:rPr>
                        <a:t>DSUR</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err="1">
                          <a:latin typeface="+mn-lt"/>
                          <a:cs typeface="Arial"/>
                        </a:rPr>
                        <a:t>Employees</a:t>
                      </a:r>
                      <a:r>
                        <a:rPr lang="da-DK" sz="1100" noProof="0" dirty="0">
                          <a:latin typeface="+mn-lt"/>
                          <a:cs typeface="Arial"/>
                        </a:rPr>
                        <a:t> at AAU</a:t>
                      </a: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solidFill>
                      <a:srgbClr val="E9E9EC"/>
                    </a:solidFill>
                  </a:tcPr>
                </a:tc>
                <a:extLst>
                  <a:ext uri="{0D108BD9-81ED-4DB2-BD59-A6C34878D82A}">
                    <a16:rowId xmlns:a16="http://schemas.microsoft.com/office/drawing/2014/main" val="272134378"/>
                  </a:ext>
                </a:extLst>
              </a:tr>
              <a:tr h="1173999">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Special considerations regarding organization and coordination.</a:t>
                      </a:r>
                      <a:endParaRPr lang="da-DK" sz="1100" b="1" noProof="0" dirty="0">
                        <a:latin typeface="+mn-lt"/>
                        <a:cs typeface="Arial"/>
                      </a:endParaRPr>
                    </a:p>
                  </a:txBody>
                  <a:tcPr/>
                </a:tc>
                <a:tc>
                  <a:txBody>
                    <a:bodyPr/>
                    <a:lstStyle/>
                    <a:p>
                      <a:r>
                        <a:rPr lang="en-US" sz="1100" b="0" baseline="0" noProof="0" dirty="0">
                          <a:latin typeface="+mn-lt"/>
                          <a:cs typeface="Arial"/>
                        </a:rPr>
                        <a:t>For this goal, it is especially important to note that the achievement of the goal at the departments can only be realized once the framework for integrating SSH and STEM into the programs has been established through cross-departmental efforts. As part of the implementation in 2024, all departments are involved in the process of integrating SSH and STEM into the department's programs.</a:t>
                      </a:r>
                      <a:endParaRPr lang="da-DK" sz="1100" b="0" baseline="0" noProof="0" dirty="0">
                        <a:latin typeface="+mn-lt"/>
                        <a:cs typeface="Arial"/>
                      </a:endParaRPr>
                    </a:p>
                    <a:p>
                      <a:endParaRPr lang="en-US" sz="1100" b="0" baseline="0" noProof="0" dirty="0">
                        <a:latin typeface="+mn-lt"/>
                        <a:cs typeface="Arial"/>
                      </a:endParaRPr>
                    </a:p>
                    <a:p>
                      <a:r>
                        <a:rPr lang="en-US" sz="1100" b="0" baseline="0" noProof="0" dirty="0">
                          <a:latin typeface="+mn-lt"/>
                          <a:cs typeface="Arial"/>
                        </a:rPr>
                        <a:t>The integration of SSH and STEM into the educational programs is a multi-year process. The efforts in 2024 are therefore part of a longer process leading toward implementation in 2024/2025.</a:t>
                      </a:r>
                      <a:endParaRPr lang="da-DK" sz="1100" b="0" baseline="0" noProof="0" dirty="0">
                        <a:latin typeface="+mn-lt"/>
                        <a:cs typeface="Arial"/>
                      </a:endParaRPr>
                    </a:p>
                  </a:txBody>
                  <a:tcPr>
                    <a:solidFill>
                      <a:srgbClr val="D0CFD6"/>
                    </a:solidFill>
                  </a:tcPr>
                </a:tc>
                <a:extLst>
                  <a:ext uri="{0D108BD9-81ED-4DB2-BD59-A6C34878D82A}">
                    <a16:rowId xmlns:a16="http://schemas.microsoft.com/office/drawing/2014/main" val="1358258805"/>
                  </a:ext>
                </a:extLst>
              </a:tr>
              <a:tr h="456555">
                <a:tc>
                  <a:txBody>
                    <a:bodyPr/>
                    <a:lstStyle/>
                    <a:p>
                      <a:r>
                        <a:rPr lang="da-DK" sz="1100" b="1" dirty="0"/>
                        <a:t>Investment</a:t>
                      </a:r>
                    </a:p>
                  </a:txBody>
                  <a:tcPr/>
                </a:tc>
                <a:tc>
                  <a:txBody>
                    <a:bodyPr/>
                    <a:lstStyle/>
                    <a:p>
                      <a:r>
                        <a:rPr lang="en-US" sz="1100" dirty="0">
                          <a:solidFill>
                            <a:schemeClr val="tx1"/>
                          </a:solidFill>
                          <a:latin typeface="+mn-lt"/>
                        </a:rPr>
                        <a:t>Time (</a:t>
                      </a:r>
                      <a:r>
                        <a:rPr lang="en-US" sz="1100" dirty="0" err="1">
                          <a:solidFill>
                            <a:schemeClr val="tx1"/>
                          </a:solidFill>
                          <a:latin typeface="+mn-lt"/>
                        </a:rPr>
                        <a:t>medgået</a:t>
                      </a:r>
                      <a:r>
                        <a:rPr lang="en-US" sz="1100" dirty="0">
                          <a:solidFill>
                            <a:schemeClr val="tx1"/>
                          </a:solidFill>
                          <a:latin typeface="+mn-lt"/>
                        </a:rPr>
                        <a:t> </a:t>
                      </a:r>
                      <a:r>
                        <a:rPr lang="en-US" sz="1100" dirty="0" err="1">
                          <a:solidFill>
                            <a:schemeClr val="tx1"/>
                          </a:solidFill>
                          <a:latin typeface="+mn-lt"/>
                        </a:rPr>
                        <a:t>tid</a:t>
                      </a:r>
                      <a:r>
                        <a:rPr lang="en-US" sz="1100" dirty="0">
                          <a:solidFill>
                            <a:schemeClr val="tx1"/>
                          </a:solidFill>
                          <a:latin typeface="+mn-lt"/>
                        </a:rPr>
                        <a:t>) has been allocated for developing cross-cutting frameworks, conducting pilot projects, evaluation and follow-up research, as well as implementation at the educational level.</a:t>
                      </a:r>
                      <a:endParaRPr lang="da-DK" sz="1100" dirty="0">
                        <a:solidFill>
                          <a:schemeClr val="tx1"/>
                        </a:solidFill>
                        <a:latin typeface="+mn-lt"/>
                      </a:endParaRPr>
                    </a:p>
                  </a:txBody>
                  <a:tcPr/>
                </a:tc>
                <a:extLst>
                  <a:ext uri="{0D108BD9-81ED-4DB2-BD59-A6C34878D82A}">
                    <a16:rowId xmlns:a16="http://schemas.microsoft.com/office/drawing/2014/main" val="1865553285"/>
                  </a:ext>
                </a:extLst>
              </a:tr>
            </a:tbl>
          </a:graphicData>
        </a:graphic>
      </p:graphicFrame>
    </p:spTree>
    <p:extLst>
      <p:ext uri="{BB962C8B-B14F-4D97-AF65-F5344CB8AC3E}">
        <p14:creationId xmlns:p14="http://schemas.microsoft.com/office/powerpoint/2010/main" val="10066664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877681901"/>
              </p:ext>
            </p:extLst>
          </p:nvPr>
        </p:nvGraphicFramePr>
        <p:xfrm>
          <a:off x="0" y="0"/>
          <a:ext cx="12192000" cy="6857999"/>
        </p:xfrm>
        <a:graphic>
          <a:graphicData uri="http://schemas.openxmlformats.org/drawingml/2006/table">
            <a:tbl>
              <a:tblPr firstRow="1" bandRow="1">
                <a:tableStyleId>{5C22544A-7EE6-4342-B048-85BDC9FD1C3A}</a:tableStyleId>
              </a:tblPr>
              <a:tblGrid>
                <a:gridCol w="2498159">
                  <a:extLst>
                    <a:ext uri="{9D8B030D-6E8A-4147-A177-3AD203B41FA5}">
                      <a16:colId xmlns:a16="http://schemas.microsoft.com/office/drawing/2014/main" val="586551581"/>
                    </a:ext>
                  </a:extLst>
                </a:gridCol>
                <a:gridCol w="2056581">
                  <a:extLst>
                    <a:ext uri="{9D8B030D-6E8A-4147-A177-3AD203B41FA5}">
                      <a16:colId xmlns:a16="http://schemas.microsoft.com/office/drawing/2014/main" val="2966399754"/>
                    </a:ext>
                  </a:extLst>
                </a:gridCol>
                <a:gridCol w="7637260">
                  <a:extLst>
                    <a:ext uri="{9D8B030D-6E8A-4147-A177-3AD203B41FA5}">
                      <a16:colId xmlns:a16="http://schemas.microsoft.com/office/drawing/2014/main" val="1209051971"/>
                    </a:ext>
                  </a:extLst>
                </a:gridCol>
              </a:tblGrid>
              <a:tr h="363107">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1" noProof="0" dirty="0">
                          <a:latin typeface="+mn-lt"/>
                          <a:cs typeface="Arial"/>
                        </a:rPr>
                        <a:t>1.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1.2 Strengthening lifelong learning with more and new types of attractive </a:t>
                      </a:r>
                    </a:p>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postgraduate and continuing education programs.</a:t>
                      </a:r>
                      <a:endParaRPr lang="da-DK" sz="1800" b="1" kern="1200" dirty="0">
                        <a:solidFill>
                          <a:schemeClr val="lt1"/>
                        </a:solidFill>
                        <a:effectLst/>
                        <a:latin typeface="+mn-lt"/>
                        <a:ea typeface="+mn-ea"/>
                        <a:cs typeface="+mn-cs"/>
                      </a:endParaRPr>
                    </a:p>
                    <a:p>
                      <a:pPr marL="0" marR="0" lvl="0" indent="0" algn="ctr" defTabSz="685739" rtl="0" eaLnBrk="1" fontAlgn="auto" latinLnBrk="0" hangingPunct="1">
                        <a:lnSpc>
                          <a:spcPct val="100000"/>
                        </a:lnSpc>
                        <a:spcBef>
                          <a:spcPts val="0"/>
                        </a:spcBef>
                        <a:spcAft>
                          <a:spcPts val="0"/>
                        </a:spcAft>
                        <a:buClrTx/>
                        <a:buSzTx/>
                        <a:buFontTx/>
                        <a:buNone/>
                        <a:tabLst/>
                        <a:defRPr/>
                      </a:pPr>
                      <a:endParaRPr lang="da-DK" sz="1800" b="1" noProof="0" dirty="0">
                        <a:solidFill>
                          <a:srgbClr val="FF0000"/>
                        </a:solidFill>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a-DK"/>
                    </a:p>
                  </a:txBody>
                  <a:tcPr/>
                </a:tc>
                <a:extLst>
                  <a:ext uri="{0D108BD9-81ED-4DB2-BD59-A6C34878D82A}">
                    <a16:rowId xmlns:a16="http://schemas.microsoft.com/office/drawing/2014/main" val="540139700"/>
                  </a:ext>
                </a:extLst>
              </a:tr>
              <a:tr h="705365">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err="1">
                          <a:solidFill>
                            <a:schemeClr val="bg1"/>
                          </a:solidFill>
                          <a:latin typeface="+mn-lt"/>
                          <a:cs typeface="Arial"/>
                        </a:rPr>
                        <a:t>Responsible</a:t>
                      </a:r>
                      <a:r>
                        <a:rPr lang="da-DK" sz="1200" b="0" noProof="0" dirty="0">
                          <a:solidFill>
                            <a:schemeClr val="bg1"/>
                          </a:solidFill>
                          <a:latin typeface="+mn-lt"/>
                          <a:cs typeface="Arial"/>
                        </a:rPr>
                        <a:t> in </a:t>
                      </a:r>
                      <a:r>
                        <a:rPr lang="da-DK" sz="1200" b="0" noProof="0" dirty="0" err="1">
                          <a:solidFill>
                            <a:schemeClr val="bg1"/>
                          </a:solidFill>
                          <a:latin typeface="+mn-lt"/>
                          <a:cs typeface="Arial"/>
                        </a:rPr>
                        <a:t>Executive</a:t>
                      </a:r>
                      <a:r>
                        <a:rPr lang="da-DK" sz="1200" b="0" noProof="0" dirty="0">
                          <a:solidFill>
                            <a:schemeClr val="bg1"/>
                          </a:solidFill>
                          <a:latin typeface="+mn-lt"/>
                          <a:cs typeface="Arial"/>
                        </a:rPr>
                        <a:t> management:</a:t>
                      </a:r>
                    </a:p>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a:solidFill>
                            <a:schemeClr val="bg1"/>
                          </a:solidFill>
                          <a:latin typeface="+mn-lt"/>
                          <a:cs typeface="Arial"/>
                        </a:rPr>
                        <a:t>Anne Marie Kanstrup</a:t>
                      </a:r>
                      <a:endParaRPr lang="da-DK" sz="12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875"/>
                    </a:solidFill>
                  </a:tcPr>
                </a:tc>
                <a:tc gridSpan="2" vMerge="1">
                  <a:txBody>
                    <a:bodyPr/>
                    <a:lstStyle/>
                    <a:p>
                      <a:endParaRPr lang="da-DK"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da-DK"/>
                    </a:p>
                  </a:txBody>
                  <a:tcPr/>
                </a:tc>
                <a:extLst>
                  <a:ext uri="{0D108BD9-81ED-4DB2-BD59-A6C34878D82A}">
                    <a16:rowId xmlns:a16="http://schemas.microsoft.com/office/drawing/2014/main" val="1805985664"/>
                  </a:ext>
                </a:extLst>
              </a:tr>
              <a:tr h="3896305">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kern="1200" noProof="0" dirty="0" err="1">
                          <a:solidFill>
                            <a:schemeClr val="dk1"/>
                          </a:solidFill>
                          <a:latin typeface="+mn-lt"/>
                          <a:ea typeface="+mn-ea"/>
                          <a:cs typeface="Arial"/>
                        </a:rPr>
                        <a:t>Description</a:t>
                      </a:r>
                      <a:endParaRPr lang="da-DK" sz="1100" b="1" kern="1200" noProof="0" dirty="0">
                        <a:solidFill>
                          <a:schemeClr val="dk1"/>
                        </a:solidFill>
                        <a:latin typeface="+mn-lt"/>
                        <a:ea typeface="+mn-ea"/>
                        <a:cs typeface="Arial"/>
                      </a:endParaRPr>
                    </a:p>
                  </a:txBody>
                  <a:tcPr>
                    <a:lnT w="12700" cap="flat" cmpd="sng" algn="ctr">
                      <a:solidFill>
                        <a:schemeClr val="tx1"/>
                      </a:solidFill>
                      <a:prstDash val="solid"/>
                      <a:round/>
                      <a:headEnd type="none" w="med" len="med"/>
                      <a:tailEnd type="none" w="med" len="med"/>
                    </a:lnT>
                  </a:tcPr>
                </a:tc>
                <a:tc gridSpan="2">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Lifelong learning is a societal task, to which AAU is committed and interested in contributing. It is crucial that AAU can adapt its postgraduate and further education activities to meet society's demand and need for lifelong learning.</a:t>
                      </a:r>
                      <a:endParaRPr lang="da-DK" sz="1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AAU has an ambition to better meet the labor market's demand for flexible postgraduate and further education. This will be achieved by adjusting the offerings and increasing the digital support for these programs. AAU aims to enhance lifelong learning by offering more and new types of attractive postgraduate and further education programs. AAU will expand its range of postgraduate and further education activities and develop flexible programs that are continuously adjusted to labor market demands. Additionally, AAU will improve the digitization of postgraduate and further education and develop new online educational activities.</a:t>
                      </a:r>
                      <a:endParaRPr lang="da-DK" sz="1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Students in postgraduate and further education programs are often employed individuals who may be difficult for employers to spare for extended periods. Therefore, AAU will work on developing individual modules from AAU's existing part-time programs and modules from regular programs offered on a part-time basis.</a:t>
                      </a:r>
                      <a:endParaRPr lang="da-DK" sz="1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In some fields, there is a particular potential for new types of educational offerings. This is especially true for areas characterized by rapid technological or societal developments. Here, there is a need to offer postgraduate and further education activities with a shorter time frame than traditional master's degree programs can provide. AAU will ensure that the university's knowledge in IT, engineering, and natural sciences is disseminated and utilized by the business sector and the public sector to understand and develop new technological and green solutions that can pave the way for a sustainable society. Through these efforts, AAU also aims to address the increasing demand in the labor market for digital competencies.</a:t>
                      </a:r>
                      <a:endParaRPr lang="da-DK" sz="1100" dirty="0">
                        <a:effectLst/>
                        <a:latin typeface="+mn-lt"/>
                        <a:ea typeface="Calibri" panose="020F0502020204030204" pitchFamily="34" charset="0"/>
                        <a:cs typeface="Times New Roman" panose="02020603050405020304" pitchFamily="18" charset="0"/>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0" i="0" kern="1200" dirty="0">
                        <a:solidFill>
                          <a:schemeClr val="dk1"/>
                        </a:solidFill>
                        <a:effectLst/>
                        <a:latin typeface="+mn-lt"/>
                        <a:ea typeface="+mn-ea"/>
                        <a:cs typeface="+mn-cs"/>
                      </a:endParaRPr>
                    </a:p>
                  </a:txBody>
                  <a:tcPr>
                    <a:lnT w="12700" cap="flat" cmpd="sng" algn="ctr">
                      <a:solidFill>
                        <a:schemeClr val="tx1"/>
                      </a:solidFill>
                      <a:prstDash val="solid"/>
                      <a:round/>
                      <a:headEnd type="none" w="med" len="med"/>
                      <a:tailEnd type="none" w="med" len="med"/>
                    </a:lnT>
                    <a:solidFill>
                      <a:srgbClr val="E9E9EC"/>
                    </a:solidFill>
                  </a:tcPr>
                </a:tc>
                <a:tc hMerge="1">
                  <a:txBody>
                    <a:bodyPr/>
                    <a:lstStyle/>
                    <a:p>
                      <a:endParaRPr lang="da-DK"/>
                    </a:p>
                  </a:txBody>
                  <a:tcPr/>
                </a:tc>
                <a:extLst>
                  <a:ext uri="{0D108BD9-81ED-4DB2-BD59-A6C34878D82A}">
                    <a16:rowId xmlns:a16="http://schemas.microsoft.com/office/drawing/2014/main" val="3612687906"/>
                  </a:ext>
                </a:extLst>
              </a:tr>
              <a:tr h="1893222">
                <a:tc gridSpan="2">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Success Criteria</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A demanded offering of postgraduate and further education, including increased study activity in postgraduate and further education at TECH and ENG.</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Development of new types of flexible offerings, including individual modules from AAU's existing part-time programs, modules from regular programs, and digital offerings.</a:t>
                      </a:r>
                      <a:endParaRPr lang="da-DK" sz="1100" dirty="0">
                        <a:effectLst/>
                        <a:latin typeface="+mn-lt"/>
                        <a:ea typeface="Calibri" panose="020F0502020204030204" pitchFamily="34" charset="0"/>
                        <a:cs typeface="Times New Roman" panose="02020603050405020304" pitchFamily="18" charset="0"/>
                      </a:endParaRPr>
                    </a:p>
                    <a:p>
                      <a:endParaRPr lang="da-DK" sz="1100" b="0" dirty="0">
                        <a:latin typeface="+mn-lt"/>
                      </a:endParaRPr>
                    </a:p>
                  </a:txBody>
                  <a:tcPr/>
                </a:tc>
                <a:tc hMerge="1">
                  <a:txBody>
                    <a:bodyPr/>
                    <a:lstStyle/>
                    <a:p>
                      <a:pPr marL="0" indent="0">
                        <a:buFont typeface="Arial" panose="020B0604020202020204" pitchFamily="34" charset="0"/>
                        <a:buNone/>
                      </a:pPr>
                      <a:endParaRPr lang="da-DK" sz="1100" b="0" dirty="0"/>
                    </a:p>
                  </a:txBody>
                  <a:tcPr/>
                </a:tc>
                <a:tc>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Expected Results in 2024</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Joint marketing of AAU's Continuing Education (EVU) activities (AAU Communication)</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Establishment of a cross-disciplinary coordinating forum for postgraduate and further education</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Common calculation tool for full-cost calculations (Financial Department)</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Common basic package of systems for EVU (continuation of the Problem-Based Learning digital initiative)</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Expand the range of postgraduate and further education activities and develop flexible programs that are continuously adjusted to labor market demand.</a:t>
                      </a:r>
                      <a:endParaRPr lang="da-DK" sz="1100" dirty="0">
                        <a:effectLst/>
                        <a:latin typeface="+mn-lt"/>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da-DK" sz="1100" b="0" kern="1200" dirty="0">
                        <a:solidFill>
                          <a:srgbClr val="002060"/>
                        </a:solidFill>
                        <a:effectLst/>
                        <a:latin typeface="+mn-lt"/>
                        <a:ea typeface="+mn-ea"/>
                        <a:cs typeface="+mn-cs"/>
                      </a:endParaRPr>
                    </a:p>
                  </a:txBody>
                  <a:tcPr/>
                </a:tc>
                <a:extLst>
                  <a:ext uri="{0D108BD9-81ED-4DB2-BD59-A6C34878D82A}">
                    <a16:rowId xmlns:a16="http://schemas.microsoft.com/office/drawing/2014/main" val="3650400806"/>
                  </a:ext>
                </a:extLst>
              </a:tr>
            </a:tbl>
          </a:graphicData>
        </a:graphic>
      </p:graphicFrame>
    </p:spTree>
    <p:extLst>
      <p:ext uri="{BB962C8B-B14F-4D97-AF65-F5344CB8AC3E}">
        <p14:creationId xmlns:p14="http://schemas.microsoft.com/office/powerpoint/2010/main" val="23982536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346778537"/>
              </p:ext>
            </p:extLst>
          </p:nvPr>
        </p:nvGraphicFramePr>
        <p:xfrm>
          <a:off x="1" y="0"/>
          <a:ext cx="12192000" cy="6857999"/>
        </p:xfrm>
        <a:graphic>
          <a:graphicData uri="http://schemas.openxmlformats.org/drawingml/2006/table">
            <a:tbl>
              <a:tblPr firstRow="1" bandRow="1">
                <a:tableStyleId>{5C22544A-7EE6-4342-B048-85BDC9FD1C3A}</a:tableStyleId>
              </a:tblPr>
              <a:tblGrid>
                <a:gridCol w="2498160">
                  <a:extLst>
                    <a:ext uri="{9D8B030D-6E8A-4147-A177-3AD203B41FA5}">
                      <a16:colId xmlns:a16="http://schemas.microsoft.com/office/drawing/2014/main" val="586551581"/>
                    </a:ext>
                  </a:extLst>
                </a:gridCol>
                <a:gridCol w="9693840">
                  <a:extLst>
                    <a:ext uri="{9D8B030D-6E8A-4147-A177-3AD203B41FA5}">
                      <a16:colId xmlns:a16="http://schemas.microsoft.com/office/drawing/2014/main" val="2966399754"/>
                    </a:ext>
                  </a:extLst>
                </a:gridCol>
              </a:tblGrid>
              <a:tr h="638660">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Roles</a:t>
                      </a:r>
                      <a:r>
                        <a:rPr lang="da-DK" sz="1100" b="1" noProof="0" dirty="0">
                          <a:latin typeface="+mn-lt"/>
                          <a:cs typeface="Arial"/>
                        </a:rPr>
                        <a:t> and </a:t>
                      </a:r>
                      <a:r>
                        <a:rPr lang="da-DK" sz="1100" b="1" noProof="0" dirty="0" err="1">
                          <a:latin typeface="+mn-lt"/>
                          <a:cs typeface="Arial"/>
                        </a:rPr>
                        <a:t>responsibilities</a:t>
                      </a:r>
                      <a:endParaRPr lang="da-DK"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1.2 Strengthening lifelong learning with more and new types of attractive postgraduate and continuing education programs.</a:t>
                      </a: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1"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3612687906"/>
                  </a:ext>
                </a:extLst>
              </a:tr>
              <a:tr h="1485702">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Responsible</a:t>
                      </a:r>
                      <a:br>
                        <a:rPr lang="da-DK" sz="1100" b="1" noProof="0" dirty="0">
                          <a:latin typeface="+mn-lt"/>
                          <a:cs typeface="Arial"/>
                        </a:rPr>
                      </a:br>
                      <a:r>
                        <a:rPr lang="en-US" sz="1000" b="0" noProof="0" dirty="0">
                          <a:latin typeface="+mn-lt"/>
                          <a:cs typeface="Arial"/>
                        </a:rPr>
                        <a:t>The person is responsible for carrying out the task. A minimum of one responsible person (R-person) is assigned to each task.</a:t>
                      </a:r>
                      <a:endParaRPr lang="da-DK" sz="1000" b="0" noProof="0" dirty="0">
                        <a:latin typeface="+mn-lt"/>
                        <a:cs typeface="Arial"/>
                      </a:endParaRPr>
                    </a:p>
                  </a:txBody>
                  <a:tcPr>
                    <a:lnT w="12700" cap="flat" cmpd="sng" algn="ctr">
                      <a:solidFill>
                        <a:schemeClr val="tx1"/>
                      </a:solidFill>
                      <a:prstDash val="solid"/>
                      <a:round/>
                      <a:headEnd type="none" w="med" len="med"/>
                      <a:tailEnd type="none" w="med" len="med"/>
                    </a:lnT>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Deans/Associate Deans for Education (Development of EVU Programs)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Department Heads/Vice Department Heads (Development of EVU Programs)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Program leaders Study Board Chairpersons (Development of EVU Programs)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err="1">
                          <a:latin typeface="+mn-lt"/>
                          <a:cs typeface="Arial"/>
                        </a:rPr>
                        <a:t>Fællesservice</a:t>
                      </a:r>
                      <a:r>
                        <a:rPr lang="en-US" sz="1100" noProof="0" dirty="0">
                          <a:latin typeface="+mn-lt"/>
                          <a:cs typeface="Arial"/>
                        </a:rPr>
                        <a:t> (AAU Communication, Finance Department, Student Services, Rector's Office) for cross-cutting initiatives</a:t>
                      </a: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860673600"/>
                  </a:ext>
                </a:extLst>
              </a:tr>
              <a:tr h="1097186">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Accountable</a:t>
                      </a:r>
                      <a:br>
                        <a:rPr lang="da-DK" sz="1100" b="1" noProof="0" dirty="0">
                          <a:latin typeface="+mn-lt"/>
                          <a:cs typeface="Arial"/>
                        </a:rPr>
                      </a:br>
                      <a:r>
                        <a:rPr lang="en-US" sz="1000" b="0" noProof="0" dirty="0">
                          <a:latin typeface="+mn-lt"/>
                          <a:cs typeface="Arial"/>
                        </a:rPr>
                        <a:t>The person delegates the work and reviews/approves the task. There is only one accountable person (A-person) per task. The same individual can fulfill both the roles of A and R.</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Vice Rector for the cross-cutting aspects of the goal</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Deans/Associate Deans for Education regarding the parts of the work related to the goal conducted at the faculty/institute level</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77529202"/>
                  </a:ext>
                </a:extLst>
              </a:tr>
              <a:tr h="1359200">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Consulted</a:t>
                      </a:r>
                      <a:br>
                        <a:rPr lang="da-DK" sz="1100" b="1" noProof="0" dirty="0">
                          <a:latin typeface="+mn-lt"/>
                          <a:cs typeface="Arial"/>
                        </a:rPr>
                      </a:br>
                      <a:r>
                        <a:rPr lang="en-US" sz="1000" b="0" noProof="0" dirty="0">
                          <a:latin typeface="+mn-lt"/>
                          <a:cs typeface="Arial"/>
                        </a:rPr>
                        <a:t>The individuals are available for consultation and will provide ongoing input on how something will impact future project work.</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DSUR</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Department Heads/Vice Department Heads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Student Services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ITS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IAS PBL</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AAU Communication</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Finance Department</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4253368382"/>
                  </a:ext>
                </a:extLst>
              </a:tr>
              <a:tr h="1148931">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Informed</a:t>
                      </a:r>
                      <a:br>
                        <a:rPr lang="da-DK" sz="1100" b="1" noProof="0" dirty="0">
                          <a:latin typeface="+mn-lt"/>
                          <a:cs typeface="Arial"/>
                        </a:rPr>
                      </a:br>
                      <a:r>
                        <a:rPr lang="en-US" sz="1000" b="0" noProof="0" dirty="0">
                          <a:latin typeface="+mn-lt"/>
                          <a:cs typeface="Arial"/>
                        </a:rPr>
                        <a:t>These members should be kept informed about the project's progress but do not need to be provided with every single detail.</a:t>
                      </a:r>
                      <a:endParaRPr lang="da-DK" sz="1000" b="0" i="1" dirty="0"/>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a:latin typeface="+mn-lt"/>
                          <a:cs typeface="Arial"/>
                        </a:rPr>
                        <a:t>DSUR</a:t>
                      </a:r>
                    </a:p>
                  </a:txBody>
                  <a:tcPr>
                    <a:solidFill>
                      <a:srgbClr val="E9E9EC"/>
                    </a:solidFill>
                  </a:tcPr>
                </a:tc>
                <a:extLst>
                  <a:ext uri="{0D108BD9-81ED-4DB2-BD59-A6C34878D82A}">
                    <a16:rowId xmlns:a16="http://schemas.microsoft.com/office/drawing/2014/main" val="272134378"/>
                  </a:ext>
                </a:extLst>
              </a:tr>
              <a:tr h="669794">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Special considerations regarding organization and coordination.</a:t>
                      </a:r>
                      <a:endParaRPr lang="da-DK" sz="1100" b="1" noProof="0" dirty="0">
                        <a:latin typeface="+mn-lt"/>
                        <a:cs typeface="Arial"/>
                      </a:endParaRPr>
                    </a:p>
                  </a:txBody>
                  <a:tcPr/>
                </a:tc>
                <a:tc>
                  <a:txBody>
                    <a:bodyPr/>
                    <a:lstStyle/>
                    <a:p>
                      <a:pPr marL="0" indent="0">
                        <a:buFont typeface="Arial" panose="020B0604020202020204" pitchFamily="34" charset="0"/>
                        <a:buNone/>
                      </a:pPr>
                      <a:r>
                        <a:rPr lang="en-US" sz="1100" b="0" noProof="0" dirty="0">
                          <a:latin typeface="+mn-lt"/>
                          <a:cs typeface="Arial"/>
                        </a:rPr>
                        <a:t>The goal is included in the strategic framework contract, Den </a:t>
                      </a:r>
                      <a:r>
                        <a:rPr lang="en-US" sz="1100" b="0" noProof="0" dirty="0" err="1">
                          <a:latin typeface="+mn-lt"/>
                          <a:cs typeface="Arial"/>
                        </a:rPr>
                        <a:t>Strategiske</a:t>
                      </a:r>
                      <a:r>
                        <a:rPr lang="en-US" sz="1100" b="0" noProof="0" dirty="0">
                          <a:latin typeface="+mn-lt"/>
                          <a:cs typeface="Arial"/>
                        </a:rPr>
                        <a:t> </a:t>
                      </a:r>
                      <a:r>
                        <a:rPr lang="en-US" sz="1100" b="0" noProof="0" dirty="0" err="1">
                          <a:latin typeface="+mn-lt"/>
                          <a:cs typeface="Arial"/>
                        </a:rPr>
                        <a:t>Rammekontrakt</a:t>
                      </a:r>
                      <a:endParaRPr lang="en-US" sz="1100" b="0" noProof="0" dirty="0">
                        <a:latin typeface="+mn-lt"/>
                        <a:cs typeface="Arial"/>
                      </a:endParaRPr>
                    </a:p>
                    <a:p>
                      <a:pPr marL="0" indent="0">
                        <a:buFont typeface="Arial" panose="020B0604020202020204" pitchFamily="34" charset="0"/>
                        <a:buNone/>
                      </a:pPr>
                      <a:r>
                        <a:rPr lang="en-US" sz="1100" b="0" noProof="0" dirty="0">
                          <a:latin typeface="+mn-lt"/>
                          <a:cs typeface="Arial"/>
                        </a:rPr>
                        <a:t>The enhancement of lifelong learning through more and new types of postgraduate and further education programs is a process that spans several years.</a:t>
                      </a:r>
                      <a:endParaRPr lang="da-DK" sz="1100" b="0" noProof="0" dirty="0">
                        <a:latin typeface="+mn-lt"/>
                        <a:cs typeface="Arial"/>
                      </a:endParaRPr>
                    </a:p>
                  </a:txBody>
                  <a:tcPr>
                    <a:solidFill>
                      <a:srgbClr val="D0CFD6"/>
                    </a:solidFill>
                  </a:tcPr>
                </a:tc>
                <a:extLst>
                  <a:ext uri="{0D108BD9-81ED-4DB2-BD59-A6C34878D82A}">
                    <a16:rowId xmlns:a16="http://schemas.microsoft.com/office/drawing/2014/main" val="1358258805"/>
                  </a:ext>
                </a:extLst>
              </a:tr>
              <a:tr h="458526">
                <a:tc>
                  <a:txBody>
                    <a:bodyPr/>
                    <a:lstStyle/>
                    <a:p>
                      <a:r>
                        <a:rPr lang="da-DK" sz="1100" b="1" dirty="0"/>
                        <a:t>Investment</a:t>
                      </a:r>
                    </a:p>
                    <a:p>
                      <a:endParaRPr lang="da-DK" sz="1100" b="1" dirty="0"/>
                    </a:p>
                  </a:txBody>
                  <a:tcPr/>
                </a:tc>
                <a:tc>
                  <a:txBody>
                    <a:bodyPr/>
                    <a:lstStyle/>
                    <a:p>
                      <a:r>
                        <a:rPr lang="en-US" sz="1100" dirty="0">
                          <a:solidFill>
                            <a:schemeClr val="tx1"/>
                          </a:solidFill>
                        </a:rPr>
                        <a:t>Staff resources for the development and implementation of postgraduate and further education programs, cross-cutting tasks related to the development of a calculation model, marketing, IT systems, operation of coordinating forums, and project management.</a:t>
                      </a:r>
                      <a:endParaRPr lang="da-DK" sz="1100" dirty="0">
                        <a:solidFill>
                          <a:schemeClr val="tx1"/>
                        </a:solidFill>
                      </a:endParaRPr>
                    </a:p>
                  </a:txBody>
                  <a:tcPr/>
                </a:tc>
                <a:extLst>
                  <a:ext uri="{0D108BD9-81ED-4DB2-BD59-A6C34878D82A}">
                    <a16:rowId xmlns:a16="http://schemas.microsoft.com/office/drawing/2014/main" val="1865553285"/>
                  </a:ext>
                </a:extLst>
              </a:tr>
            </a:tbl>
          </a:graphicData>
        </a:graphic>
      </p:graphicFrame>
    </p:spTree>
    <p:extLst>
      <p:ext uri="{BB962C8B-B14F-4D97-AF65-F5344CB8AC3E}">
        <p14:creationId xmlns:p14="http://schemas.microsoft.com/office/powerpoint/2010/main" val="4049293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253109141"/>
              </p:ext>
            </p:extLst>
          </p:nvPr>
        </p:nvGraphicFramePr>
        <p:xfrm>
          <a:off x="0" y="0"/>
          <a:ext cx="12022345" cy="6713316"/>
        </p:xfrm>
        <a:graphic>
          <a:graphicData uri="http://schemas.openxmlformats.org/drawingml/2006/table">
            <a:tbl>
              <a:tblPr firstRow="1" bandRow="1">
                <a:tableStyleId>{5C22544A-7EE6-4342-B048-85BDC9FD1C3A}</a:tableStyleId>
              </a:tblPr>
              <a:tblGrid>
                <a:gridCol w="2463397">
                  <a:extLst>
                    <a:ext uri="{9D8B030D-6E8A-4147-A177-3AD203B41FA5}">
                      <a16:colId xmlns:a16="http://schemas.microsoft.com/office/drawing/2014/main" val="586551581"/>
                    </a:ext>
                  </a:extLst>
                </a:gridCol>
                <a:gridCol w="1018759">
                  <a:extLst>
                    <a:ext uri="{9D8B030D-6E8A-4147-A177-3AD203B41FA5}">
                      <a16:colId xmlns:a16="http://schemas.microsoft.com/office/drawing/2014/main" val="2966399754"/>
                    </a:ext>
                  </a:extLst>
                </a:gridCol>
                <a:gridCol w="8540189">
                  <a:extLst>
                    <a:ext uri="{9D8B030D-6E8A-4147-A177-3AD203B41FA5}">
                      <a16:colId xmlns:a16="http://schemas.microsoft.com/office/drawing/2014/main" val="3762395830"/>
                    </a:ext>
                  </a:extLst>
                </a:gridCol>
              </a:tblGrid>
              <a:tr h="342903">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1" noProof="0" dirty="0">
                          <a:latin typeface="+mn-lt"/>
                          <a:cs typeface="Arial"/>
                        </a:rPr>
                        <a:t>2. Research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2.1 AAU engages and collaborates with regional, national, and international partners on mission-driven research</a:t>
                      </a:r>
                      <a:endParaRPr lang="da-DK" sz="1800" b="1" kern="1200" dirty="0">
                        <a:solidFill>
                          <a:schemeClr val="lt1"/>
                        </a:solidFill>
                        <a:effectLst/>
                        <a:latin typeface="+mn-lt"/>
                        <a:ea typeface="+mn-ea"/>
                        <a:cs typeface="+mn-cs"/>
                      </a:endParaRPr>
                    </a:p>
                    <a:p>
                      <a:pPr marL="0" marR="0" lvl="0" indent="0" algn="ctr" defTabSz="685739" rtl="0" eaLnBrk="1" fontAlgn="auto" latinLnBrk="0" hangingPunct="1">
                        <a:lnSpc>
                          <a:spcPct val="100000"/>
                        </a:lnSpc>
                        <a:spcBef>
                          <a:spcPts val="0"/>
                        </a:spcBef>
                        <a:spcAft>
                          <a:spcPts val="0"/>
                        </a:spcAft>
                        <a:buClrTx/>
                        <a:buSzTx/>
                        <a:buFontTx/>
                        <a:buNone/>
                        <a:tabLst/>
                        <a:defRPr/>
                      </a:pPr>
                      <a:endParaRPr kumimoji="0" lang="da-DK" sz="1800" b="1" i="0" u="none" strike="noStrike" kern="1200" cap="none" spc="0" normalizeH="0" baseline="0" noProof="0" dirty="0">
                        <a:ln>
                          <a:noFill/>
                        </a:ln>
                        <a:solidFill>
                          <a:srgbClr val="FFFFFF"/>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a-DK"/>
                    </a:p>
                  </a:txBody>
                  <a:tcPr/>
                </a:tc>
                <a:extLst>
                  <a:ext uri="{0D108BD9-81ED-4DB2-BD59-A6C34878D82A}">
                    <a16:rowId xmlns:a16="http://schemas.microsoft.com/office/drawing/2014/main" val="540139700"/>
                  </a:ext>
                </a:extLst>
              </a:tr>
              <a:tr h="723372">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err="1">
                          <a:solidFill>
                            <a:schemeClr val="bg1"/>
                          </a:solidFill>
                          <a:latin typeface="+mn-lt"/>
                          <a:cs typeface="Arial"/>
                        </a:rPr>
                        <a:t>Responsible</a:t>
                      </a:r>
                      <a:r>
                        <a:rPr lang="da-DK" sz="1200" b="0" noProof="0" dirty="0">
                          <a:solidFill>
                            <a:schemeClr val="bg1"/>
                          </a:solidFill>
                          <a:latin typeface="+mn-lt"/>
                          <a:cs typeface="Arial"/>
                        </a:rPr>
                        <a:t> in </a:t>
                      </a:r>
                      <a:r>
                        <a:rPr lang="da-DK" sz="1200" b="0" noProof="0" dirty="0" err="1">
                          <a:solidFill>
                            <a:schemeClr val="bg1"/>
                          </a:solidFill>
                          <a:latin typeface="+mn-lt"/>
                          <a:cs typeface="Arial"/>
                        </a:rPr>
                        <a:t>Executive</a:t>
                      </a:r>
                      <a:r>
                        <a:rPr lang="da-DK" sz="1200" b="0" noProof="0" dirty="0">
                          <a:solidFill>
                            <a:schemeClr val="bg1"/>
                          </a:solidFill>
                          <a:latin typeface="+mn-lt"/>
                          <a:cs typeface="Arial"/>
                        </a:rPr>
                        <a:t> management:</a:t>
                      </a:r>
                    </a:p>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a:solidFill>
                            <a:schemeClr val="bg1"/>
                          </a:solidFill>
                          <a:latin typeface="+mn-lt"/>
                          <a:cs typeface="Arial"/>
                        </a:rPr>
                        <a:t>Thomas Bak</a:t>
                      </a:r>
                      <a:endParaRPr lang="da-DK" sz="12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875"/>
                    </a:solidFill>
                  </a:tcPr>
                </a:tc>
                <a:tc gridSpan="2" vMerge="1">
                  <a:txBody>
                    <a:bodyPr/>
                    <a:lstStyle/>
                    <a:p>
                      <a:endParaRPr lang="da-DK"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da-DK"/>
                    </a:p>
                  </a:txBody>
                  <a:tcPr/>
                </a:tc>
                <a:extLst>
                  <a:ext uri="{0D108BD9-81ED-4DB2-BD59-A6C34878D82A}">
                    <a16:rowId xmlns:a16="http://schemas.microsoft.com/office/drawing/2014/main" val="1805985664"/>
                  </a:ext>
                </a:extLst>
              </a:tr>
              <a:tr h="1791358">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Description</a:t>
                      </a:r>
                      <a:endParaRPr lang="da-DK"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1" noProof="0" dirty="0">
                        <a:latin typeface="+mn-lt"/>
                        <a:cs typeface="Arial"/>
                      </a:endParaRPr>
                    </a:p>
                  </a:txBody>
                  <a:tcPr>
                    <a:lnT w="12700" cap="flat" cmpd="sng" algn="ctr">
                      <a:solidFill>
                        <a:schemeClr val="tx1"/>
                      </a:solidFill>
                      <a:prstDash val="solid"/>
                      <a:round/>
                      <a:headEnd type="none" w="med" len="med"/>
                      <a:tailEnd type="none" w="med" len="med"/>
                    </a:lnT>
                  </a:tcPr>
                </a:tc>
                <a:tc gridSpan="2">
                  <a:txBody>
                    <a:bodyPr/>
                    <a:lstStyle/>
                    <a:p>
                      <a:r>
                        <a:rPr lang="en-US" sz="1100" kern="1200" dirty="0">
                          <a:solidFill>
                            <a:schemeClr val="dk1"/>
                          </a:solidFill>
                          <a:effectLst/>
                          <a:latin typeface="+mn-lt"/>
                          <a:ea typeface="+mn-ea"/>
                          <a:cs typeface="+mn-cs"/>
                        </a:rPr>
                        <a:t>AAU will engage relevant national and international partners in mission-driven research collaboration. This is done, among other things, through the joint missions, where SRFI (Strategic Research and Innovation) leads the efforts to activate the already approved missions and drive the process for additional joint missions. However, it also occurs to a large extent through mission-driven research at the local institutes.</a:t>
                      </a:r>
                      <a:endParaRPr lang="da-DK"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Collectively, the leadership team emphasizes missions as a driving force and a tool in research. At the same time, the focus is placed on how our research brings about change through various pathways.</a:t>
                      </a:r>
                      <a:endParaRPr lang="da-DK" sz="1100" kern="1200" dirty="0">
                        <a:solidFill>
                          <a:schemeClr val="dk1"/>
                        </a:solidFill>
                        <a:effectLst/>
                        <a:latin typeface="+mn-lt"/>
                        <a:ea typeface="+mn-ea"/>
                        <a:cs typeface="+mn-cs"/>
                      </a:endParaRPr>
                    </a:p>
                    <a:p>
                      <a:pPr rtl="0" fontAlgn="base"/>
                      <a:endParaRPr lang="da-DK" sz="1100" b="0" i="0" strike="sngStrike" kern="1200" dirty="0">
                        <a:solidFill>
                          <a:schemeClr val="dk1"/>
                        </a:solidFill>
                        <a:effectLst/>
                        <a:latin typeface="+mn-lt"/>
                        <a:ea typeface="+mn-ea"/>
                        <a:cs typeface="+mn-cs"/>
                      </a:endParaRPr>
                    </a:p>
                  </a:txBody>
                  <a:tcPr>
                    <a:lnT w="12700" cap="flat" cmpd="sng" algn="ctr">
                      <a:solidFill>
                        <a:schemeClr val="tx1"/>
                      </a:solidFill>
                      <a:prstDash val="solid"/>
                      <a:round/>
                      <a:headEnd type="none" w="med" len="med"/>
                      <a:tailEnd type="none" w="med" len="med"/>
                    </a:lnT>
                    <a:solidFill>
                      <a:srgbClr val="E9E9EC"/>
                    </a:solidFill>
                  </a:tcPr>
                </a:tc>
                <a:tc hMerge="1">
                  <a:txBody>
                    <a:bodyPr/>
                    <a:lstStyle/>
                    <a:p>
                      <a:endParaRPr lang="da-DK"/>
                    </a:p>
                  </a:txBody>
                  <a:tcPr/>
                </a:tc>
                <a:extLst>
                  <a:ext uri="{0D108BD9-81ED-4DB2-BD59-A6C34878D82A}">
                    <a16:rowId xmlns:a16="http://schemas.microsoft.com/office/drawing/2014/main" val="3612687906"/>
                  </a:ext>
                </a:extLst>
              </a:tr>
              <a:tr h="3855683">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211A52"/>
                          </a:solidFill>
                          <a:effectLst/>
                          <a:uLnTx/>
                          <a:uFillTx/>
                          <a:latin typeface="+mn-lt"/>
                          <a:ea typeface="+mn-ea"/>
                          <a:cs typeface="+mn-cs"/>
                        </a:rPr>
                        <a:t>Success criteria</a:t>
                      </a:r>
                    </a:p>
                    <a:p>
                      <a:pPr marL="0" marR="0" lvl="0" indent="0" algn="l" defTabSz="685739"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rgbClr val="211A52"/>
                        </a:solidFill>
                        <a:effectLst/>
                        <a:uLnTx/>
                        <a:uFillTx/>
                        <a:latin typeface="+mn-lt"/>
                        <a:ea typeface="+mn-ea"/>
                        <a:cs typeface="+mn-cs"/>
                      </a:endParaRPr>
                    </a:p>
                    <a:p>
                      <a:pPr marL="0" marR="0" lvl="0" indent="0" algn="l" defTabSz="68573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11A52"/>
                          </a:solidFill>
                          <a:effectLst/>
                          <a:uLnTx/>
                          <a:uFillTx/>
                          <a:latin typeface="+mn-lt"/>
                          <a:ea typeface="+mn-ea"/>
                          <a:cs typeface="+mn-cs"/>
                        </a:rPr>
                        <a:t>The success criteria for 2024 align with the expected results.</a:t>
                      </a:r>
                      <a:endParaRPr kumimoji="0" lang="da-DK" sz="1100" b="0" i="0" u="none" strike="noStrike" kern="1200" cap="none" spc="0" normalizeH="0" baseline="0" noProof="0" dirty="0">
                        <a:ln>
                          <a:noFill/>
                        </a:ln>
                        <a:solidFill>
                          <a:srgbClr val="211A52"/>
                        </a:solidFill>
                        <a:effectLst/>
                        <a:uLnTx/>
                        <a:uFillTx/>
                        <a:latin typeface="+mn-lt"/>
                        <a:ea typeface="+mn-ea"/>
                        <a:cs typeface="+mn-cs"/>
                      </a:endParaRPr>
                    </a:p>
                  </a:txBody>
                  <a:tcPr/>
                </a:tc>
                <a:tc hMerge="1">
                  <a:txBody>
                    <a:bodyPr/>
                    <a:lstStyle/>
                    <a:p>
                      <a:pPr marL="514319" lvl="1" indent="-171450">
                        <a:buFont typeface="Arial" panose="020B0604020202020204" pitchFamily="34" charset="0"/>
                        <a:buChar char="•"/>
                      </a:pPr>
                      <a:endParaRPr lang="da-DK" sz="1100" b="0" dirty="0">
                        <a:solidFill>
                          <a:srgbClr val="FF0000"/>
                        </a:solidFill>
                      </a:endParaRPr>
                    </a:p>
                  </a:txBody>
                  <a:tcPr/>
                </a:tc>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i="0" dirty="0">
                          <a:solidFill>
                            <a:schemeClr val="tx1"/>
                          </a:solidFill>
                        </a:rPr>
                        <a:t>Expected results in 2024</a:t>
                      </a:r>
                    </a:p>
                    <a:p>
                      <a:pPr marL="171450" marR="0" lvl="0" indent="-171450" algn="l" defTabSz="685739" rtl="0" eaLnBrk="1" fontAlgn="auto" latinLnBrk="0" hangingPunct="1">
                        <a:lnSpc>
                          <a:spcPct val="100000"/>
                        </a:lnSpc>
                        <a:spcBef>
                          <a:spcPts val="0"/>
                        </a:spcBef>
                        <a:spcAft>
                          <a:spcPts val="0"/>
                        </a:spcAft>
                        <a:buClrTx/>
                        <a:buSzTx/>
                        <a:buFontTx/>
                        <a:buChar char="-"/>
                        <a:tabLst/>
                        <a:defRPr/>
                      </a:pPr>
                      <a:endParaRPr lang="en-US" sz="1100" b="0" i="0" dirty="0">
                        <a:solidFill>
                          <a:schemeClr val="tx1"/>
                        </a:solidFill>
                      </a:endParaRP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The approved missions have established partnerships, and for each of the two missions, a roadmap has been developed that defines potential mission projects.</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The approved missions have facilitated broad involvement of researchers at AAU.</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Approval of a new common mission in Digital Health.</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SRFI has initiated a process to mature the relevant research environments to participate in mission partnerships within Sustainable Urban Living.</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Dialogue and knowledge gathering from the departments' work with mission-driven research for the purpose of knowledge sharing and inspiration for continued work.</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The executive management, deans for research, and department heads have conducted a program to ensure a common approach to missions as drivers and tools in research, as well as an increased focus on different pathways to change.</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Masterclasses for both the technical-administrative staff and the scientific staff.</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Visions for how innovation support at AAU can contribute to the goal of AAU as a mission-driven university.</a:t>
                      </a:r>
                    </a:p>
                    <a:p>
                      <a:pPr marL="171450" marR="0" lvl="0" indent="-171450" algn="l" defTabSz="685739" rtl="0" eaLnBrk="1" fontAlgn="auto" latinLnBrk="0" hangingPunct="1">
                        <a:lnSpc>
                          <a:spcPct val="100000"/>
                        </a:lnSpc>
                        <a:spcBef>
                          <a:spcPts val="0"/>
                        </a:spcBef>
                        <a:spcAft>
                          <a:spcPts val="0"/>
                        </a:spcAft>
                        <a:buClrTx/>
                        <a:buSzTx/>
                        <a:buFontTx/>
                        <a:buChar char="-"/>
                        <a:tabLst/>
                        <a:defRPr/>
                      </a:pPr>
                      <a:r>
                        <a:rPr lang="en-US" sz="1100" b="0" i="0" dirty="0">
                          <a:solidFill>
                            <a:schemeClr val="tx1"/>
                          </a:solidFill>
                        </a:rPr>
                        <a:t>Each department works with partnerships, networks, and mission-driven research.</a:t>
                      </a:r>
                      <a:endParaRPr lang="da-DK" sz="1100" b="0" i="0" dirty="0">
                        <a:solidFill>
                          <a:schemeClr val="tx1"/>
                        </a:solidFill>
                      </a:endParaRPr>
                    </a:p>
                    <a:p>
                      <a:pPr marL="171450" marR="0" lvl="0" indent="-171450" algn="l" defTabSz="685739" rtl="0" eaLnBrk="1" fontAlgn="auto" latinLnBrk="0" hangingPunct="1">
                        <a:lnSpc>
                          <a:spcPct val="100000"/>
                        </a:lnSpc>
                        <a:spcBef>
                          <a:spcPts val="0"/>
                        </a:spcBef>
                        <a:spcAft>
                          <a:spcPts val="0"/>
                        </a:spcAft>
                        <a:buClrTx/>
                        <a:buSzTx/>
                        <a:buFontTx/>
                        <a:buChar char="-"/>
                        <a:tabLst/>
                        <a:defRPr/>
                      </a:pPr>
                      <a:endParaRPr lang="da-DK" sz="1100" b="0" i="0" dirty="0">
                        <a:solidFill>
                          <a:schemeClr val="tx1"/>
                        </a:solidFill>
                      </a:endParaRPr>
                    </a:p>
                    <a:p>
                      <a:pPr marL="171450" marR="0" lvl="0" indent="-171450" algn="l" defTabSz="685739" rtl="0" eaLnBrk="1" fontAlgn="auto" latinLnBrk="0" hangingPunct="1">
                        <a:lnSpc>
                          <a:spcPct val="100000"/>
                        </a:lnSpc>
                        <a:spcBef>
                          <a:spcPts val="0"/>
                        </a:spcBef>
                        <a:spcAft>
                          <a:spcPts val="0"/>
                        </a:spcAft>
                        <a:buClrTx/>
                        <a:buSzTx/>
                        <a:buFontTx/>
                        <a:buChar char="-"/>
                        <a:tabLst/>
                        <a:defRPr/>
                      </a:pPr>
                      <a:endParaRPr lang="da-DK" sz="1100" b="0" i="0" dirty="0">
                        <a:solidFill>
                          <a:schemeClr val="tx1"/>
                        </a:solidFill>
                      </a:endParaRPr>
                    </a:p>
                    <a:p>
                      <a:pPr marL="171450" marR="0" lvl="0" indent="-171450" algn="l" defTabSz="685739" rtl="0" eaLnBrk="1" fontAlgn="auto" latinLnBrk="0" hangingPunct="1">
                        <a:lnSpc>
                          <a:spcPct val="100000"/>
                        </a:lnSpc>
                        <a:spcBef>
                          <a:spcPts val="0"/>
                        </a:spcBef>
                        <a:spcAft>
                          <a:spcPts val="0"/>
                        </a:spcAft>
                        <a:buClrTx/>
                        <a:buSzTx/>
                        <a:buFontTx/>
                        <a:buChar char="-"/>
                        <a:tabLst/>
                        <a:defRPr/>
                      </a:pPr>
                      <a:endParaRPr lang="da-DK" sz="1100" b="0" i="0" dirty="0">
                        <a:solidFill>
                          <a:schemeClr val="tx1"/>
                        </a:solidFill>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0" dirty="0">
                        <a:solidFill>
                          <a:schemeClr val="tx1"/>
                        </a:solidFill>
                      </a:endParaRPr>
                    </a:p>
                  </a:txBody>
                  <a:tcPr/>
                </a:tc>
                <a:extLst>
                  <a:ext uri="{0D108BD9-81ED-4DB2-BD59-A6C34878D82A}">
                    <a16:rowId xmlns:a16="http://schemas.microsoft.com/office/drawing/2014/main" val="3175560757"/>
                  </a:ext>
                </a:extLst>
              </a:tr>
            </a:tbl>
          </a:graphicData>
        </a:graphic>
      </p:graphicFrame>
    </p:spTree>
    <p:extLst>
      <p:ext uri="{BB962C8B-B14F-4D97-AF65-F5344CB8AC3E}">
        <p14:creationId xmlns:p14="http://schemas.microsoft.com/office/powerpoint/2010/main" val="257790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364112683"/>
              </p:ext>
            </p:extLst>
          </p:nvPr>
        </p:nvGraphicFramePr>
        <p:xfrm>
          <a:off x="0" y="0"/>
          <a:ext cx="12191999" cy="6937869"/>
        </p:xfrm>
        <a:graphic>
          <a:graphicData uri="http://schemas.openxmlformats.org/drawingml/2006/table">
            <a:tbl>
              <a:tblPr firstRow="1" bandRow="1">
                <a:tableStyleId>{5C22544A-7EE6-4342-B048-85BDC9FD1C3A}</a:tableStyleId>
              </a:tblPr>
              <a:tblGrid>
                <a:gridCol w="3277588">
                  <a:extLst>
                    <a:ext uri="{9D8B030D-6E8A-4147-A177-3AD203B41FA5}">
                      <a16:colId xmlns:a16="http://schemas.microsoft.com/office/drawing/2014/main" val="586551581"/>
                    </a:ext>
                  </a:extLst>
                </a:gridCol>
                <a:gridCol w="8914411">
                  <a:extLst>
                    <a:ext uri="{9D8B030D-6E8A-4147-A177-3AD203B41FA5}">
                      <a16:colId xmlns:a16="http://schemas.microsoft.com/office/drawing/2014/main" val="2966399754"/>
                    </a:ext>
                  </a:extLst>
                </a:gridCol>
              </a:tblGrid>
              <a:tr h="717443">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kumimoji="0" lang="da-DK" sz="1100" b="1" i="0" u="none" strike="noStrike" kern="1200" cap="none" spc="0" normalizeH="0" baseline="0" noProof="0" dirty="0" err="1">
                          <a:ln>
                            <a:noFill/>
                          </a:ln>
                          <a:solidFill>
                            <a:srgbClr val="FFFFFF"/>
                          </a:solidFill>
                          <a:effectLst/>
                          <a:uLnTx/>
                          <a:uFillTx/>
                          <a:latin typeface="+mn-lt"/>
                          <a:ea typeface="+mn-ea"/>
                          <a:cs typeface="+mn-cs"/>
                        </a:rPr>
                        <a:t>Roles</a:t>
                      </a:r>
                      <a:r>
                        <a:rPr kumimoji="0" lang="da-DK" sz="1100" b="1" i="0" u="none" strike="noStrike" kern="1200" cap="none" spc="0" normalizeH="0" baseline="0" noProof="0" dirty="0">
                          <a:ln>
                            <a:noFill/>
                          </a:ln>
                          <a:solidFill>
                            <a:srgbClr val="FFFFFF"/>
                          </a:solidFill>
                          <a:effectLst/>
                          <a:uLnTx/>
                          <a:uFillTx/>
                          <a:latin typeface="+mn-lt"/>
                          <a:ea typeface="+mn-ea"/>
                          <a:cs typeface="+mn-cs"/>
                        </a:rPr>
                        <a:t> and </a:t>
                      </a:r>
                      <a:r>
                        <a:rPr kumimoji="0" lang="da-DK" sz="1100" b="1" i="0" u="none" strike="noStrike" kern="1200" cap="none" spc="0" normalizeH="0" baseline="0" noProof="0" dirty="0" err="1">
                          <a:ln>
                            <a:noFill/>
                          </a:ln>
                          <a:solidFill>
                            <a:srgbClr val="FFFFFF"/>
                          </a:solidFill>
                          <a:effectLst/>
                          <a:uLnTx/>
                          <a:uFillTx/>
                          <a:latin typeface="+mn-lt"/>
                          <a:ea typeface="+mn-ea"/>
                          <a:cs typeface="+mn-cs"/>
                        </a:rPr>
                        <a:t>responsibilities</a:t>
                      </a:r>
                      <a:endParaRPr kumimoji="0" lang="da-DK" sz="1100" b="1" i="0" u="none" strike="noStrike" kern="1200" cap="none" spc="0" normalizeH="0" baseline="0" noProof="0" dirty="0">
                        <a:ln>
                          <a:noFill/>
                        </a:ln>
                        <a:solidFill>
                          <a:srgbClr val="FFFFFF"/>
                        </a:solidFill>
                        <a:effectLst/>
                        <a:uLnTx/>
                        <a:uFillTx/>
                        <a:latin typeface="+mn-lt"/>
                        <a:ea typeface="+mn-ea"/>
                        <a:cs typeface="+mn-cs"/>
                      </a:endParaRPr>
                    </a:p>
                    <a:p>
                      <a:pPr marL="0" marR="0" lvl="0" indent="0" algn="l" defTabSz="68573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2.1 AAU engages and collaborates with regional, national, and international partners on mission-driven research</a:t>
                      </a:r>
                    </a:p>
                    <a:p>
                      <a:pPr marL="0" marR="0" lvl="0" indent="0" algn="l" defTabSz="685739"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srgbClr val="FFFFFF"/>
                        </a:solidFill>
                        <a:effectLst/>
                        <a:uLnTx/>
                        <a:uFillTx/>
                        <a:latin typeface="+mn-lt"/>
                        <a:ea typeface="+mn-ea"/>
                        <a:cs typeface="+mn-cs"/>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kumimoji="0" lang="da-DK" sz="900" b="1" i="0" u="none" strike="noStrike" kern="1200" cap="none" spc="0" normalizeH="0" baseline="0" noProof="0" dirty="0">
                        <a:ln>
                          <a:noFill/>
                        </a:ln>
                        <a:solidFill>
                          <a:srgbClr val="FFFFFF"/>
                        </a:solidFill>
                        <a:effectLst/>
                        <a:uLnTx/>
                        <a:uFillTx/>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3612687906"/>
                  </a:ext>
                </a:extLst>
              </a:tr>
              <a:tr h="2900965">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Responsible</a:t>
                      </a:r>
                      <a:br>
                        <a:rPr lang="da-DK" sz="1100" b="1" noProof="0" dirty="0">
                          <a:latin typeface="+mn-lt"/>
                          <a:cs typeface="Arial"/>
                        </a:rPr>
                      </a:br>
                      <a:r>
                        <a:rPr lang="en-US" sz="1000" b="0" noProof="0" dirty="0">
                          <a:latin typeface="+mn-lt"/>
                          <a:cs typeface="Arial"/>
                        </a:rPr>
                        <a:t>The person is responsible for carrying out the task. A minimum of one responsible person (R-person) is assigned to each task.</a:t>
                      </a:r>
                      <a:endParaRPr lang="da-DK" sz="1000" b="0" noProof="0" dirty="0">
                        <a:latin typeface="+mn-lt"/>
                        <a:cs typeface="Arial"/>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685739" rtl="0" eaLnBrk="1" fontAlgn="auto" latinLnBrk="0" hangingPunct="1">
                        <a:lnSpc>
                          <a:spcPct val="100000"/>
                        </a:lnSpc>
                        <a:spcBef>
                          <a:spcPts val="0"/>
                        </a:spcBef>
                        <a:spcAft>
                          <a:spcPts val="0"/>
                        </a:spcAft>
                        <a:buClrTx/>
                        <a:buSzTx/>
                        <a:buFont typeface="+mj-lt"/>
                        <a:buNone/>
                        <a:tabLst/>
                        <a:defRPr/>
                      </a:pPr>
                      <a:r>
                        <a:rPr lang="da-DK" sz="1000" b="0" dirty="0" err="1">
                          <a:solidFill>
                            <a:schemeClr val="tx1"/>
                          </a:solidFill>
                        </a:rPr>
                        <a:t>Missionmanagements</a:t>
                      </a:r>
                      <a:r>
                        <a:rPr lang="da-DK" sz="1000" b="0" dirty="0">
                          <a:solidFill>
                            <a:schemeClr val="tx1"/>
                          </a:solidFill>
                        </a:rPr>
                        <a:t>: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Approved missions have established partnerships, and a roadmap defining potential mission projects has been developed for each of the two missions.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The approved missions have facilitated broad involvement of researchers at AAU.</a:t>
                      </a: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dirty="0">
                          <a:solidFill>
                            <a:schemeClr val="tx1"/>
                          </a:solidFill>
                        </a:rPr>
                        <a:t>SRFI and the Mission Secretariat:</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Approval of a new common mission in Digital Health.</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SRFI has initiated a process to mature the relevant research environments for participation in mission partnerships within Sustainable Urban Living.</a:t>
                      </a: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dirty="0">
                          <a:solidFill>
                            <a:schemeClr val="tx1"/>
                          </a:solidFill>
                        </a:rPr>
                        <a:t>Responsible in Executive management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Dialogue and knowledge gathering from the departments' work with mission-driven research for the purpose of knowledge sharing and inspiration for continued work.</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The executive management, deans for research, and department heads have conducted a program to ensure a common approach to missions as drivers and tools in research, as well as an increased focus on different pathways to change.</a:t>
                      </a: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dirty="0">
                          <a:solidFill>
                            <a:schemeClr val="tx1"/>
                          </a:solidFill>
                        </a:rPr>
                        <a:t>Executive management:</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Visions for how innovation support at AAU can contribute to the goal of AAU as a mission-driven university.</a:t>
                      </a: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dirty="0">
                          <a:solidFill>
                            <a:schemeClr val="tx1"/>
                          </a:solidFill>
                        </a:rPr>
                        <a:t>Dean's Office:</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Masterclasses for both the technical-administrative staff and the scientific staff.</a:t>
                      </a: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dirty="0">
                          <a:solidFill>
                            <a:schemeClr val="tx1"/>
                          </a:solidFill>
                        </a:rPr>
                        <a:t>Dean and Department Head:</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dirty="0">
                          <a:solidFill>
                            <a:schemeClr val="tx1"/>
                          </a:solidFill>
                        </a:rPr>
                        <a:t>Each department works with partnerships, networks, and mission-driven research.</a:t>
                      </a:r>
                      <a:endParaRPr lang="da-DK" sz="1000" b="0" i="0" dirty="0">
                        <a:solidFill>
                          <a:schemeClr val="tx1"/>
                        </a:solidFil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860673600"/>
                  </a:ext>
                </a:extLst>
              </a:tr>
              <a:tr h="889005">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Accountable</a:t>
                      </a:r>
                      <a:br>
                        <a:rPr lang="da-DK" sz="1100" b="1" noProof="0" dirty="0">
                          <a:latin typeface="+mn-lt"/>
                          <a:cs typeface="Arial"/>
                        </a:rPr>
                      </a:br>
                      <a:r>
                        <a:rPr lang="en-US" sz="1000" b="0" noProof="0" dirty="0">
                          <a:latin typeface="+mn-lt"/>
                          <a:cs typeface="Arial"/>
                        </a:rPr>
                        <a:t>The person delegates the work and reviews/approves the task. There is only one accountable person (A-person) per task. The same individual can fulfill both the roles of A and R.</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noProof="0" dirty="0">
                          <a:solidFill>
                            <a:schemeClr val="tx1"/>
                          </a:solidFill>
                          <a:latin typeface="+mn-lt"/>
                          <a:cs typeface="Arial"/>
                        </a:rPr>
                        <a:t>Responsible in the executive management, </a:t>
                      </a:r>
                      <a:r>
                        <a:rPr lang="da-DK" sz="1000" noProof="0" dirty="0">
                          <a:solidFill>
                            <a:schemeClr val="tx1"/>
                          </a:solidFill>
                          <a:latin typeface="+mn-lt"/>
                          <a:cs typeface="Arial"/>
                        </a:rPr>
                        <a:t>Mission Managements, SRFI</a:t>
                      </a:r>
                      <a:endParaRPr lang="da-DK" sz="1000" baseline="0" noProof="0" dirty="0">
                        <a:solidFill>
                          <a:schemeClr val="tx1"/>
                        </a:solidFill>
                        <a:latin typeface="+mn-lt"/>
                        <a:cs typeface="Arial"/>
                      </a:endParaRP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endParaRPr lang="da-DK" sz="1000" noProof="0" dirty="0">
                        <a:solidFill>
                          <a:schemeClr val="tx1"/>
                        </a:solidFill>
                        <a:latin typeface="+mn-lt"/>
                        <a:cs typeface="Arial"/>
                      </a:endParaRPr>
                    </a:p>
                  </a:txBody>
                  <a:tcPr>
                    <a:solidFill>
                      <a:srgbClr val="E9E9EC"/>
                    </a:solidFill>
                  </a:tcPr>
                </a:tc>
                <a:extLst>
                  <a:ext uri="{0D108BD9-81ED-4DB2-BD59-A6C34878D82A}">
                    <a16:rowId xmlns:a16="http://schemas.microsoft.com/office/drawing/2014/main" val="77529202"/>
                  </a:ext>
                </a:extLst>
              </a:tr>
              <a:tr h="733039">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Consulted</a:t>
                      </a:r>
                      <a:br>
                        <a:rPr lang="da-DK" sz="1100" b="1" noProof="0" dirty="0">
                          <a:latin typeface="+mn-lt"/>
                          <a:cs typeface="Arial"/>
                        </a:rPr>
                      </a:br>
                      <a:r>
                        <a:rPr lang="en-US" sz="1000" b="0" noProof="0" dirty="0">
                          <a:latin typeface="+mn-lt"/>
                          <a:cs typeface="Arial"/>
                        </a:rPr>
                        <a:t>The individuals are available for consultation and will provide ongoing input on how something will impact future project work.</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000" noProof="0" dirty="0" err="1">
                          <a:solidFill>
                            <a:schemeClr val="tx1"/>
                          </a:solidFill>
                          <a:latin typeface="+mn-lt"/>
                          <a:cs typeface="Arial"/>
                        </a:rPr>
                        <a:t>Executive</a:t>
                      </a:r>
                      <a:r>
                        <a:rPr lang="da-DK" sz="1000" noProof="0" dirty="0">
                          <a:solidFill>
                            <a:schemeClr val="tx1"/>
                          </a:solidFill>
                          <a:latin typeface="+mn-lt"/>
                          <a:cs typeface="Arial"/>
                        </a:rPr>
                        <a:t> management, SRFI, Department </a:t>
                      </a:r>
                      <a:r>
                        <a:rPr lang="da-DK" sz="1000" noProof="0" dirty="0" err="1">
                          <a:solidFill>
                            <a:schemeClr val="tx1"/>
                          </a:solidFill>
                          <a:latin typeface="+mn-lt"/>
                          <a:cs typeface="Arial"/>
                        </a:rPr>
                        <a:t>Heads</a:t>
                      </a:r>
                      <a:endParaRPr lang="da-DK" sz="1000" noProof="0" dirty="0">
                        <a:solidFill>
                          <a:schemeClr val="tx1"/>
                        </a:solidFill>
                        <a:latin typeface="+mn-lt"/>
                        <a:cs typeface="Arial"/>
                      </a:endParaRPr>
                    </a:p>
                  </a:txBody>
                  <a:tcPr>
                    <a:solidFill>
                      <a:srgbClr val="E9E9EC"/>
                    </a:solidFill>
                  </a:tcPr>
                </a:tc>
                <a:extLst>
                  <a:ext uri="{0D108BD9-81ED-4DB2-BD59-A6C34878D82A}">
                    <a16:rowId xmlns:a16="http://schemas.microsoft.com/office/drawing/2014/main" val="4253368382"/>
                  </a:ext>
                </a:extLst>
              </a:tr>
              <a:tr h="733039">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Informed</a:t>
                      </a:r>
                      <a:br>
                        <a:rPr lang="da-DK" sz="1100" b="1" noProof="0" dirty="0">
                          <a:latin typeface="+mn-lt"/>
                          <a:cs typeface="Arial"/>
                        </a:rPr>
                      </a:br>
                      <a:r>
                        <a:rPr lang="en-US" sz="1000" b="0" noProof="0" dirty="0">
                          <a:latin typeface="+mn-lt"/>
                          <a:cs typeface="Arial"/>
                        </a:rPr>
                        <a:t>These members should be kept informed about the project's progress but do not need to be provided with every single detail.</a:t>
                      </a:r>
                      <a:endParaRPr lang="da-DK" sz="1000" b="0" i="1" dirty="0"/>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noProof="0" dirty="0">
                          <a:solidFill>
                            <a:schemeClr val="tx1"/>
                          </a:solidFill>
                          <a:latin typeface="+mn-lt"/>
                          <a:cs typeface="Arial"/>
                        </a:rPr>
                        <a:t>The executive management, department heads, and the administrative leadership team.</a:t>
                      </a:r>
                      <a:endParaRPr lang="da-DK" sz="1000" noProof="0" dirty="0">
                        <a:solidFill>
                          <a:schemeClr val="tx1"/>
                        </a:solidFill>
                        <a:latin typeface="+mn-lt"/>
                        <a:cs typeface="Arial"/>
                      </a:endParaRPr>
                    </a:p>
                  </a:txBody>
                  <a:tcPr>
                    <a:solidFill>
                      <a:srgbClr val="E9E9EC"/>
                    </a:solidFill>
                  </a:tcPr>
                </a:tc>
                <a:extLst>
                  <a:ext uri="{0D108BD9-81ED-4DB2-BD59-A6C34878D82A}">
                    <a16:rowId xmlns:a16="http://schemas.microsoft.com/office/drawing/2014/main" val="272134378"/>
                  </a:ext>
                </a:extLst>
              </a:tr>
              <a:tr h="436704">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solidFill>
                            <a:schemeClr val="tx1"/>
                          </a:solidFill>
                          <a:latin typeface="+mn-lt"/>
                          <a:cs typeface="Arial"/>
                        </a:rPr>
                        <a:t>Special considerations regarding organization and coordination.</a:t>
                      </a:r>
                      <a:endParaRPr lang="da-DK" sz="1100" b="1" noProof="0" dirty="0">
                        <a:solidFill>
                          <a:schemeClr val="tx1"/>
                        </a:solidFill>
                        <a:latin typeface="+mn-lt"/>
                        <a:cs typeface="Arial"/>
                      </a:endParaRPr>
                    </a:p>
                  </a:txBody>
                  <a:tcPr/>
                </a:tc>
                <a:tc>
                  <a:txBody>
                    <a:bodyPr/>
                    <a:lstStyle/>
                    <a:p>
                      <a:endParaRPr lang="da-DK" sz="1000" b="0" noProof="0" dirty="0">
                        <a:solidFill>
                          <a:schemeClr val="tx1"/>
                        </a:solidFill>
                        <a:latin typeface="+mn-lt"/>
                        <a:cs typeface="Arial"/>
                      </a:endParaRPr>
                    </a:p>
                  </a:txBody>
                  <a:tcPr>
                    <a:solidFill>
                      <a:srgbClr val="D0CFD6"/>
                    </a:solidFill>
                  </a:tcPr>
                </a:tc>
                <a:extLst>
                  <a:ext uri="{0D108BD9-81ED-4DB2-BD59-A6C34878D82A}">
                    <a16:rowId xmlns:a16="http://schemas.microsoft.com/office/drawing/2014/main" val="1358258805"/>
                  </a:ext>
                </a:extLst>
              </a:tr>
              <a:tr h="527674">
                <a:tc>
                  <a:txBody>
                    <a:bodyPr/>
                    <a:lstStyle/>
                    <a:p>
                      <a:r>
                        <a:rPr lang="da-DK" sz="1100" b="1" dirty="0"/>
                        <a:t>Investment</a:t>
                      </a:r>
                    </a:p>
                    <a:p>
                      <a:endParaRPr lang="da-DK" sz="1100" b="1" dirty="0"/>
                    </a:p>
                  </a:txBody>
                  <a:tcPr/>
                </a:tc>
                <a:tc>
                  <a:txBody>
                    <a:bodyPr/>
                    <a:lstStyle/>
                    <a:p>
                      <a:r>
                        <a:rPr lang="en-US" sz="1000" dirty="0">
                          <a:solidFill>
                            <a:schemeClr val="tx1"/>
                          </a:solidFill>
                        </a:rPr>
                        <a:t>It is proposed that a total of 4,000,000 DKK is allocated from the common “</a:t>
                      </a:r>
                      <a:r>
                        <a:rPr lang="en-US" sz="1000" dirty="0" err="1">
                          <a:solidFill>
                            <a:schemeClr val="tx1"/>
                          </a:solidFill>
                        </a:rPr>
                        <a:t>strategipulje</a:t>
                      </a:r>
                      <a:r>
                        <a:rPr lang="en-US" sz="1000" dirty="0">
                          <a:solidFill>
                            <a:schemeClr val="tx1"/>
                          </a:solidFill>
                        </a:rPr>
                        <a:t>” for 2024.(Missions: 3,000,000 DKK, Courses: 750,000 DKK, Masterclasses: 250,000 DKK)</a:t>
                      </a:r>
                      <a:endParaRPr lang="da-DK" sz="1000" dirty="0">
                        <a:solidFill>
                          <a:schemeClr val="tx1"/>
                        </a:solidFill>
                      </a:endParaRPr>
                    </a:p>
                  </a:txBody>
                  <a:tcPr/>
                </a:tc>
                <a:extLst>
                  <a:ext uri="{0D108BD9-81ED-4DB2-BD59-A6C34878D82A}">
                    <a16:rowId xmlns:a16="http://schemas.microsoft.com/office/drawing/2014/main" val="1865553285"/>
                  </a:ext>
                </a:extLst>
              </a:tr>
            </a:tbl>
          </a:graphicData>
        </a:graphic>
      </p:graphicFrame>
    </p:spTree>
    <p:extLst>
      <p:ext uri="{BB962C8B-B14F-4D97-AF65-F5344CB8AC3E}">
        <p14:creationId xmlns:p14="http://schemas.microsoft.com/office/powerpoint/2010/main" val="39512950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3901035561"/>
              </p:ext>
            </p:extLst>
          </p:nvPr>
        </p:nvGraphicFramePr>
        <p:xfrm>
          <a:off x="0" y="0"/>
          <a:ext cx="12192000" cy="6858000"/>
        </p:xfrm>
        <a:graphic>
          <a:graphicData uri="http://schemas.openxmlformats.org/drawingml/2006/table">
            <a:tbl>
              <a:tblPr firstRow="1" bandRow="1">
                <a:tableStyleId>{5C22544A-7EE6-4342-B048-85BDC9FD1C3A}</a:tableStyleId>
              </a:tblPr>
              <a:tblGrid>
                <a:gridCol w="2498159">
                  <a:extLst>
                    <a:ext uri="{9D8B030D-6E8A-4147-A177-3AD203B41FA5}">
                      <a16:colId xmlns:a16="http://schemas.microsoft.com/office/drawing/2014/main" val="586551581"/>
                    </a:ext>
                  </a:extLst>
                </a:gridCol>
                <a:gridCol w="2743755">
                  <a:extLst>
                    <a:ext uri="{9D8B030D-6E8A-4147-A177-3AD203B41FA5}">
                      <a16:colId xmlns:a16="http://schemas.microsoft.com/office/drawing/2014/main" val="2966399754"/>
                    </a:ext>
                  </a:extLst>
                </a:gridCol>
                <a:gridCol w="6950086">
                  <a:extLst>
                    <a:ext uri="{9D8B030D-6E8A-4147-A177-3AD203B41FA5}">
                      <a16:colId xmlns:a16="http://schemas.microsoft.com/office/drawing/2014/main" val="1209051971"/>
                    </a:ext>
                  </a:extLst>
                </a:gridCol>
              </a:tblGrid>
              <a:tr h="345950">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1" noProof="0" dirty="0">
                          <a:latin typeface="+mn-lt"/>
                          <a:cs typeface="Arial"/>
                        </a:rPr>
                        <a:t>6. Administration and service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6.1 A unified administrative organization. </a:t>
                      </a:r>
                      <a:endParaRPr lang="da-DK" sz="1800" b="1" kern="1200" dirty="0">
                        <a:solidFill>
                          <a:schemeClr val="lt1"/>
                        </a:solidFill>
                        <a:effectLst/>
                        <a:latin typeface="+mn-lt"/>
                        <a:ea typeface="+mn-ea"/>
                        <a:cs typeface="+mn-cs"/>
                      </a:endParaRPr>
                    </a:p>
                    <a:p>
                      <a:pPr marL="0" marR="0" lvl="0" indent="0" algn="ctr" defTabSz="685739" rtl="0" eaLnBrk="1" fontAlgn="auto" latinLnBrk="0" hangingPunct="1">
                        <a:lnSpc>
                          <a:spcPct val="100000"/>
                        </a:lnSpc>
                        <a:spcBef>
                          <a:spcPts val="0"/>
                        </a:spcBef>
                        <a:spcAft>
                          <a:spcPts val="0"/>
                        </a:spcAft>
                        <a:buClrTx/>
                        <a:buSzTx/>
                        <a:buFontTx/>
                        <a:buNone/>
                        <a:tabLst/>
                        <a:defRPr/>
                      </a:pPr>
                      <a:endParaRPr lang="da-DK" sz="1800" b="1" noProof="0" dirty="0">
                        <a:solidFill>
                          <a:schemeClr val="bg1"/>
                        </a:solidFill>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a-DK"/>
                    </a:p>
                  </a:txBody>
                  <a:tcPr/>
                </a:tc>
                <a:extLst>
                  <a:ext uri="{0D108BD9-81ED-4DB2-BD59-A6C34878D82A}">
                    <a16:rowId xmlns:a16="http://schemas.microsoft.com/office/drawing/2014/main" val="540139700"/>
                  </a:ext>
                </a:extLst>
              </a:tr>
              <a:tr h="782154">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err="1">
                          <a:solidFill>
                            <a:schemeClr val="bg1"/>
                          </a:solidFill>
                          <a:latin typeface="+mn-lt"/>
                          <a:cs typeface="Arial"/>
                        </a:rPr>
                        <a:t>Responsible</a:t>
                      </a:r>
                      <a:r>
                        <a:rPr lang="da-DK" sz="1200" b="0" noProof="0" dirty="0">
                          <a:solidFill>
                            <a:schemeClr val="bg1"/>
                          </a:solidFill>
                          <a:latin typeface="+mn-lt"/>
                          <a:cs typeface="Arial"/>
                        </a:rPr>
                        <a:t> in </a:t>
                      </a:r>
                      <a:r>
                        <a:rPr lang="da-DK" sz="1200" b="0" noProof="0" dirty="0" err="1">
                          <a:solidFill>
                            <a:schemeClr val="bg1"/>
                          </a:solidFill>
                          <a:latin typeface="+mn-lt"/>
                          <a:cs typeface="Arial"/>
                        </a:rPr>
                        <a:t>Executive</a:t>
                      </a:r>
                      <a:r>
                        <a:rPr lang="da-DK" sz="1200" b="0" noProof="0" dirty="0">
                          <a:solidFill>
                            <a:schemeClr val="bg1"/>
                          </a:solidFill>
                          <a:latin typeface="+mn-lt"/>
                          <a:cs typeface="Arial"/>
                        </a:rPr>
                        <a:t> management: </a:t>
                      </a:r>
                    </a:p>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a:solidFill>
                            <a:schemeClr val="bg1"/>
                          </a:solidFill>
                          <a:latin typeface="+mn-lt"/>
                          <a:cs typeface="Arial"/>
                        </a:rPr>
                        <a:t>Søren</a:t>
                      </a:r>
                      <a:r>
                        <a:rPr lang="da-DK" sz="1200" b="0" baseline="0" noProof="0" dirty="0">
                          <a:solidFill>
                            <a:schemeClr val="bg1"/>
                          </a:solidFill>
                          <a:latin typeface="+mn-lt"/>
                          <a:cs typeface="Arial"/>
                        </a:rPr>
                        <a:t> Lind Christiansen</a:t>
                      </a:r>
                      <a:endParaRPr lang="da-DK" sz="12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875"/>
                    </a:solidFill>
                  </a:tcPr>
                </a:tc>
                <a:tc gridSpan="2" vMerge="1">
                  <a:txBody>
                    <a:bodyPr/>
                    <a:lstStyle/>
                    <a:p>
                      <a:endParaRPr lang="da-DK"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da-DK"/>
                    </a:p>
                  </a:txBody>
                  <a:tcPr/>
                </a:tc>
                <a:extLst>
                  <a:ext uri="{0D108BD9-81ED-4DB2-BD59-A6C34878D82A}">
                    <a16:rowId xmlns:a16="http://schemas.microsoft.com/office/drawing/2014/main" val="1805985664"/>
                  </a:ext>
                </a:extLst>
              </a:tr>
              <a:tr h="3069781">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Description</a:t>
                      </a:r>
                      <a:endParaRPr lang="da-DK"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b="1" noProof="0" dirty="0">
                        <a:latin typeface="+mn-lt"/>
                        <a:cs typeface="Arial"/>
                      </a:endParaRPr>
                    </a:p>
                  </a:txBody>
                  <a:tcPr>
                    <a:lnT w="12700" cap="flat" cmpd="sng" algn="ctr">
                      <a:solidFill>
                        <a:schemeClr val="tx1"/>
                      </a:solidFill>
                      <a:prstDash val="solid"/>
                      <a:round/>
                      <a:headEnd type="none" w="med" len="med"/>
                      <a:tailEnd type="none" w="med" len="med"/>
                    </a:lnT>
                  </a:tcPr>
                </a:tc>
                <a:tc gridSpan="2">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mn-lt"/>
                          <a:ea typeface="+mn-ea"/>
                          <a:cs typeface="+mn-cs"/>
                        </a:rPr>
                        <a:t>The goal is to tightly integrate the administrative functions in such a way that the administration at AAU is perceived as a unified entity working together towards common objectives.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kern="1200" dirty="0">
                        <a:solidFill>
                          <a:schemeClr val="tx1"/>
                        </a:solidFill>
                        <a:effectLst/>
                        <a:latin typeface="+mn-lt"/>
                        <a:ea typeface="+mn-ea"/>
                        <a:cs typeface="+mn-cs"/>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mn-lt"/>
                          <a:ea typeface="+mn-ea"/>
                          <a:cs typeface="+mn-cs"/>
                        </a:rPr>
                        <a:t>The ambition is for Shared Services/AAU Innovation and the dean/institute administrations to collaborate in a structured and solution-oriented manner that adds value to AAU as a whole.</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kern="1200" dirty="0">
                        <a:solidFill>
                          <a:schemeClr val="tx1"/>
                        </a:solidFill>
                        <a:effectLst/>
                        <a:latin typeface="+mn-lt"/>
                        <a:ea typeface="+mn-ea"/>
                        <a:cs typeface="+mn-cs"/>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mn-lt"/>
                          <a:ea typeface="+mn-ea"/>
                          <a:cs typeface="+mn-cs"/>
                        </a:rPr>
                        <a:t>Digitalization and collaboration on the digital masterplan for the administrative domain are the primary drivers for a more cohesive, coordinated, and efficient administration. This pertains both to improving process coherence and task execution through digitalization and to the necessary cooperation and holistic view across units, which are prerequisites for a successful implementation of the masterplan.</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kern="1200" dirty="0">
                        <a:solidFill>
                          <a:schemeClr val="tx1"/>
                        </a:solidFill>
                        <a:effectLst/>
                        <a:latin typeface="+mn-lt"/>
                        <a:ea typeface="+mn-ea"/>
                        <a:cs typeface="+mn-cs"/>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tx1"/>
                          </a:solidFill>
                          <a:effectLst/>
                          <a:latin typeface="+mn-lt"/>
                          <a:ea typeface="+mn-ea"/>
                          <a:cs typeface="+mn-cs"/>
                        </a:rPr>
                        <a:t>Advancements in artificial intelligence (AI) open up new possibilities for data processing, including in the administrative domain. Shared Services and AAU's other administrative functions are considering these opportunities as part of the discussion about the shared ambitions for administration at AAU.</a:t>
                      </a:r>
                      <a:endParaRPr lang="da-DK" sz="1100" kern="1200" dirty="0">
                        <a:solidFill>
                          <a:schemeClr val="tx1"/>
                        </a:solidFill>
                        <a:effectLst/>
                        <a:latin typeface="+mn-lt"/>
                        <a:ea typeface="+mn-ea"/>
                        <a:cs typeface="+mn-cs"/>
                      </a:endParaRPr>
                    </a:p>
                  </a:txBody>
                  <a:tcPr>
                    <a:lnT w="12700" cap="flat" cmpd="sng" algn="ctr">
                      <a:solidFill>
                        <a:schemeClr val="tx1"/>
                      </a:solidFill>
                      <a:prstDash val="solid"/>
                      <a:round/>
                      <a:headEnd type="none" w="med" len="med"/>
                      <a:tailEnd type="none" w="med" len="med"/>
                    </a:lnT>
                    <a:solidFill>
                      <a:srgbClr val="E9E9EC"/>
                    </a:solidFill>
                  </a:tcPr>
                </a:tc>
                <a:tc hMerge="1">
                  <a:txBody>
                    <a:bodyPr/>
                    <a:lstStyle/>
                    <a:p>
                      <a:endParaRPr lang="da-DK"/>
                    </a:p>
                  </a:txBody>
                  <a:tcPr/>
                </a:tc>
                <a:extLst>
                  <a:ext uri="{0D108BD9-81ED-4DB2-BD59-A6C34878D82A}">
                    <a16:rowId xmlns:a16="http://schemas.microsoft.com/office/drawing/2014/main" val="3612687906"/>
                  </a:ext>
                </a:extLst>
              </a:tr>
              <a:tr h="2660115">
                <a:tc gridSpan="2">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Success Criteria</a:t>
                      </a:r>
                      <a:endParaRPr lang="da-DK" sz="1100" dirty="0">
                        <a:effectLst/>
                        <a:latin typeface="+mn-lt"/>
                        <a:ea typeface="Calibri" panose="020F0502020204030204" pitchFamily="34" charset="0"/>
                        <a:cs typeface="Times New Roman" panose="02020603050405020304" pitchFamily="18" charset="0"/>
                      </a:endParaRPr>
                    </a:p>
                    <a:p>
                      <a:pPr marL="342900" lvl="0" indent="-342900" fontAlgn="base">
                        <a:buFont typeface="Calibri" panose="020F0502020204030204" pitchFamily="34" charset="0"/>
                        <a:buChar char="•"/>
                      </a:pPr>
                      <a:r>
                        <a:rPr lang="en-US" sz="1100" dirty="0">
                          <a:solidFill>
                            <a:srgbClr val="000000"/>
                          </a:solidFill>
                          <a:effectLst/>
                          <a:latin typeface="+mn-lt"/>
                          <a:ea typeface="Calibri" panose="020F0502020204030204" pitchFamily="34" charset="0"/>
                        </a:rPr>
                        <a:t>Digitization contributes to efficient common administrative processes.</a:t>
                      </a:r>
                      <a:endParaRPr lang="da-DK" sz="1100" dirty="0">
                        <a:effectLst/>
                        <a:latin typeface="+mn-lt"/>
                        <a:ea typeface="Calibri" panose="020F0502020204030204" pitchFamily="34" charset="0"/>
                      </a:endParaRPr>
                    </a:p>
                    <a:p>
                      <a:pPr marL="342900" lvl="0" indent="-342900" fontAlgn="base">
                        <a:buFont typeface="Calibri" panose="020F0502020204030204" pitchFamily="34" charset="0"/>
                        <a:buChar char="•"/>
                      </a:pPr>
                      <a:r>
                        <a:rPr lang="en-US" sz="1100" dirty="0">
                          <a:solidFill>
                            <a:srgbClr val="000000"/>
                          </a:solidFill>
                          <a:effectLst/>
                          <a:latin typeface="+mn-lt"/>
                          <a:ea typeface="Calibri" panose="020F0502020204030204" pitchFamily="34" charset="0"/>
                        </a:rPr>
                        <a:t>Good administrative processes are established collectively across units.</a:t>
                      </a:r>
                      <a:endParaRPr lang="da-DK" sz="1100" dirty="0">
                        <a:effectLst/>
                        <a:latin typeface="+mn-lt"/>
                        <a:ea typeface="Calibri" panose="020F0502020204030204" pitchFamily="34" charset="0"/>
                      </a:endParaRPr>
                    </a:p>
                    <a:p>
                      <a:pPr marL="342900" lvl="0" indent="-342900" fontAlgn="base">
                        <a:buFont typeface="Calibri" panose="020F0502020204030204" pitchFamily="34" charset="0"/>
                        <a:buChar char="•"/>
                      </a:pPr>
                      <a:r>
                        <a:rPr lang="en-US" sz="1100" dirty="0">
                          <a:solidFill>
                            <a:srgbClr val="000000"/>
                          </a:solidFill>
                          <a:effectLst/>
                          <a:latin typeface="+mn-lt"/>
                          <a:ea typeface="Calibri" panose="020F0502020204030204" pitchFamily="34" charset="0"/>
                        </a:rPr>
                        <a:t>Task execution guides the organization - not the other way around.</a:t>
                      </a:r>
                      <a:endParaRPr lang="da-DK" sz="1100" kern="1200" noProof="0" dirty="0">
                        <a:solidFill>
                          <a:schemeClr val="tx1"/>
                        </a:solidFill>
                        <a:latin typeface="+mn-lt"/>
                        <a:ea typeface="+mn-ea"/>
                        <a:cs typeface="+mn-cs"/>
                      </a:endParaRPr>
                    </a:p>
                  </a:txBody>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kern="1200" baseline="0" dirty="0">
                        <a:solidFill>
                          <a:schemeClr val="dk1"/>
                        </a:solidFill>
                        <a:latin typeface="+mn-lt"/>
                        <a:ea typeface="+mn-ea"/>
                        <a:cs typeface="Arial"/>
                      </a:endParaRPr>
                    </a:p>
                  </a:txBody>
                  <a:tcPr/>
                </a:tc>
                <a:tc>
                  <a:txBody>
                    <a:bodyPr/>
                    <a:lstStyle/>
                    <a:p>
                      <a:pPr marL="0" lvl="1" indent="0">
                        <a:buFont typeface="+mj-lt"/>
                        <a:buNone/>
                      </a:pPr>
                      <a:r>
                        <a:rPr lang="en-US" sz="1100" b="1" dirty="0">
                          <a:solidFill>
                            <a:schemeClr val="tx1"/>
                          </a:solidFill>
                        </a:rPr>
                        <a:t>Expected results in 2024</a:t>
                      </a:r>
                    </a:p>
                    <a:p>
                      <a:pPr marL="0" lvl="1" indent="0">
                        <a:buFont typeface="+mj-lt"/>
                        <a:buNone/>
                      </a:pPr>
                      <a:endParaRPr lang="en-US" sz="1100" dirty="0">
                        <a:solidFill>
                          <a:schemeClr val="tx1"/>
                        </a:solidFill>
                      </a:endParaRPr>
                    </a:p>
                    <a:p>
                      <a:pPr marL="285750" lvl="1" indent="-285750">
                        <a:buFont typeface="Arial" panose="020B0604020202020204" pitchFamily="34" charset="0"/>
                        <a:buChar char="•"/>
                      </a:pPr>
                      <a:r>
                        <a:rPr lang="en-US" sz="1100" dirty="0">
                          <a:solidFill>
                            <a:schemeClr val="tx1"/>
                          </a:solidFill>
                        </a:rPr>
                        <a:t>HR task force recommendations are translated into concrete projects.</a:t>
                      </a:r>
                    </a:p>
                    <a:p>
                      <a:pPr marL="285750" lvl="1" indent="-285750">
                        <a:buFont typeface="Arial" panose="020B0604020202020204" pitchFamily="34" charset="0"/>
                        <a:buChar char="•"/>
                      </a:pPr>
                      <a:r>
                        <a:rPr lang="en-US" sz="1100" dirty="0">
                          <a:solidFill>
                            <a:schemeClr val="tx1"/>
                          </a:solidFill>
                        </a:rPr>
                        <a:t>Continued development of integrated financial management, including a focus on strategic procurement.</a:t>
                      </a:r>
                    </a:p>
                    <a:p>
                      <a:pPr marL="285750" lvl="1" indent="-285750">
                        <a:buFont typeface="Arial" panose="020B0604020202020204" pitchFamily="34" charset="0"/>
                        <a:buChar char="•"/>
                      </a:pPr>
                      <a:r>
                        <a:rPr lang="en-US" sz="1100" dirty="0">
                          <a:solidFill>
                            <a:schemeClr val="tx1"/>
                          </a:solidFill>
                        </a:rPr>
                        <a:t>Implementation of a new facility management system (CAS).</a:t>
                      </a:r>
                    </a:p>
                    <a:p>
                      <a:pPr marL="285750" lvl="1" indent="-285750">
                        <a:buFont typeface="Arial" panose="020B0604020202020204" pitchFamily="34" charset="0"/>
                        <a:buChar char="•"/>
                      </a:pPr>
                      <a:r>
                        <a:rPr lang="en-US" sz="1100" dirty="0">
                          <a:solidFill>
                            <a:schemeClr val="tx1"/>
                          </a:solidFill>
                        </a:rPr>
                        <a:t>Initial workshops are conducted in the FS management group (AL) and in the joint management group (ALF) for the purpose of AI implementation at AAU.</a:t>
                      </a:r>
                    </a:p>
                    <a:p>
                      <a:pPr marL="285750" lvl="1" indent="-285750">
                        <a:buFont typeface="Arial" panose="020B0604020202020204" pitchFamily="34" charset="0"/>
                        <a:buChar char="•"/>
                      </a:pPr>
                      <a:endParaRPr lang="en-US" sz="1100" dirty="0">
                        <a:solidFill>
                          <a:schemeClr val="tx1"/>
                        </a:solidFill>
                      </a:endParaRPr>
                    </a:p>
                    <a:p>
                      <a:pPr marL="0" lvl="1" indent="0">
                        <a:buFont typeface="+mj-lt"/>
                        <a:buNone/>
                      </a:pPr>
                      <a:r>
                        <a:rPr lang="en-US" sz="1100" dirty="0">
                          <a:solidFill>
                            <a:schemeClr val="tx1"/>
                          </a:solidFill>
                        </a:rPr>
                        <a:t>Note: The expected results depend on the prioritization of initiatives in the digital masterplan for the administrative area, which will be carried out in collaboration with ALF.</a:t>
                      </a:r>
                      <a:endParaRPr lang="da-DK" sz="1100" dirty="0">
                        <a:solidFill>
                          <a:schemeClr val="tx1"/>
                        </a:solidFill>
                      </a:endParaRPr>
                    </a:p>
                  </a:txBody>
                  <a:tcPr/>
                </a:tc>
                <a:extLst>
                  <a:ext uri="{0D108BD9-81ED-4DB2-BD59-A6C34878D82A}">
                    <a16:rowId xmlns:a16="http://schemas.microsoft.com/office/drawing/2014/main" val="3650400806"/>
                  </a:ext>
                </a:extLst>
              </a:tr>
            </a:tbl>
          </a:graphicData>
        </a:graphic>
      </p:graphicFrame>
    </p:spTree>
    <p:extLst>
      <p:ext uri="{BB962C8B-B14F-4D97-AF65-F5344CB8AC3E}">
        <p14:creationId xmlns:p14="http://schemas.microsoft.com/office/powerpoint/2010/main" val="42578883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954367255"/>
              </p:ext>
            </p:extLst>
          </p:nvPr>
        </p:nvGraphicFramePr>
        <p:xfrm>
          <a:off x="0" y="0"/>
          <a:ext cx="12192001" cy="6840532"/>
        </p:xfrm>
        <a:graphic>
          <a:graphicData uri="http://schemas.openxmlformats.org/drawingml/2006/table">
            <a:tbl>
              <a:tblPr firstRow="1" bandRow="1">
                <a:tableStyleId>{5C22544A-7EE6-4342-B048-85BDC9FD1C3A}</a:tableStyleId>
              </a:tblPr>
              <a:tblGrid>
                <a:gridCol w="2498160">
                  <a:extLst>
                    <a:ext uri="{9D8B030D-6E8A-4147-A177-3AD203B41FA5}">
                      <a16:colId xmlns:a16="http://schemas.microsoft.com/office/drawing/2014/main" val="586551581"/>
                    </a:ext>
                  </a:extLst>
                </a:gridCol>
                <a:gridCol w="9693841">
                  <a:extLst>
                    <a:ext uri="{9D8B030D-6E8A-4147-A177-3AD203B41FA5}">
                      <a16:colId xmlns:a16="http://schemas.microsoft.com/office/drawing/2014/main" val="2966399754"/>
                    </a:ext>
                  </a:extLst>
                </a:gridCol>
              </a:tblGrid>
              <a:tr h="658031">
                <a:tc gridSpan="2">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2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da-DK" sz="1200" b="1" noProof="0" dirty="0" err="1">
                          <a:latin typeface="+mn-lt"/>
                          <a:cs typeface="Arial"/>
                        </a:rPr>
                        <a:t>Roles</a:t>
                      </a:r>
                      <a:r>
                        <a:rPr lang="da-DK" sz="1200" b="1" noProof="0" dirty="0">
                          <a:latin typeface="+mn-lt"/>
                          <a:cs typeface="Arial"/>
                        </a:rPr>
                        <a:t> and </a:t>
                      </a:r>
                      <a:r>
                        <a:rPr lang="da-DK" sz="1200" b="1" noProof="0" dirty="0" err="1">
                          <a:latin typeface="+mn-lt"/>
                          <a:cs typeface="Arial"/>
                        </a:rPr>
                        <a:t>responsibilities</a:t>
                      </a:r>
                      <a:endParaRPr lang="da-DK" sz="12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200" b="1" noProof="0" dirty="0">
                          <a:latin typeface="+mn-lt"/>
                          <a:cs typeface="Arial"/>
                        </a:rPr>
                        <a:t>6.1 A unified administrative organization. </a:t>
                      </a:r>
                      <a:endParaRPr lang="da-DK" sz="1200" b="1"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3612687906"/>
                  </a:ext>
                </a:extLst>
              </a:tr>
              <a:tr h="1022703">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Responsible</a:t>
                      </a:r>
                      <a:br>
                        <a:rPr lang="da-DK" sz="1100" b="1" noProof="0" dirty="0">
                          <a:latin typeface="+mn-lt"/>
                          <a:cs typeface="Arial"/>
                        </a:rPr>
                      </a:br>
                      <a:r>
                        <a:rPr lang="en-US" sz="1000" b="0" noProof="0" dirty="0">
                          <a:latin typeface="+mn-lt"/>
                          <a:cs typeface="Arial"/>
                        </a:rPr>
                        <a:t>The person is responsible for carrying out the task. A minimum of one responsible person (R-person) is assigned to each task.</a:t>
                      </a:r>
                      <a:endParaRPr lang="da-DK" sz="1000" b="0" noProof="0" dirty="0">
                        <a:latin typeface="+mn-lt"/>
                        <a:cs typeface="Arial"/>
                      </a:endParaRPr>
                    </a:p>
                  </a:txBody>
                  <a:tcPr>
                    <a:lnT w="12700" cap="flat" cmpd="sng" algn="ctr">
                      <a:solidFill>
                        <a:schemeClr val="tx1"/>
                      </a:solidFill>
                      <a:prstDash val="solid"/>
                      <a:round/>
                      <a:headEnd type="none" w="med" len="med"/>
                      <a:tailEnd type="none" w="med" len="med"/>
                    </a:lnT>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Vice Director for HR (HR/Organizational Data)</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Vice Director for Finance (Integrated Financial Functions)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IT Director (Masterplan for the Administrative Area)</a:t>
                      </a:r>
                      <a:endParaRPr lang="da-DK" sz="1100" noProof="0" dirty="0">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extLst>
                  <a:ext uri="{0D108BD9-81ED-4DB2-BD59-A6C34878D82A}">
                    <a16:rowId xmlns:a16="http://schemas.microsoft.com/office/drawing/2014/main" val="860673600"/>
                  </a:ext>
                </a:extLst>
              </a:tr>
              <a:tr h="1302368">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Accountable</a:t>
                      </a:r>
                      <a:br>
                        <a:rPr lang="da-DK" sz="1100" b="1" noProof="0" dirty="0">
                          <a:latin typeface="+mn-lt"/>
                          <a:cs typeface="Arial"/>
                        </a:rPr>
                      </a:br>
                      <a:r>
                        <a:rPr lang="en-US" sz="1000" b="0" noProof="0" dirty="0">
                          <a:latin typeface="+mn-lt"/>
                          <a:cs typeface="Arial"/>
                        </a:rPr>
                        <a:t>The person delegates the work and reviews/approves the task. There is only one accountable person (A-person) per task. The same individual can fulfill both the roles of A and R.</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a:latin typeface="+mn-lt"/>
                          <a:cs typeface="Arial"/>
                        </a:rPr>
                        <a:t>University </a:t>
                      </a:r>
                      <a:r>
                        <a:rPr lang="da-DK" sz="1100" noProof="0" dirty="0" err="1">
                          <a:latin typeface="+mn-lt"/>
                          <a:cs typeface="Arial"/>
                        </a:rPr>
                        <a:t>Director</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77529202"/>
                  </a:ext>
                </a:extLst>
              </a:tr>
              <a:tr h="1069109">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Consulted</a:t>
                      </a:r>
                      <a:br>
                        <a:rPr lang="da-DK" sz="1100" b="1" noProof="0" dirty="0">
                          <a:latin typeface="+mn-lt"/>
                          <a:cs typeface="Arial"/>
                        </a:rPr>
                      </a:br>
                      <a:endParaRPr lang="en-US" sz="1100" b="1" noProof="0" dirty="0">
                        <a:latin typeface="+mn-lt"/>
                        <a:cs typeface="Arial"/>
                      </a:endParaRPr>
                    </a:p>
                    <a:p>
                      <a:pPr marL="0" marR="0" lvl="0" indent="0" algn="l" defTabSz="685739" rtl="0" eaLnBrk="1" fontAlgn="auto" latinLnBrk="0" hangingPunct="1">
                        <a:lnSpc>
                          <a:spcPct val="100000"/>
                        </a:lnSpc>
                        <a:spcBef>
                          <a:spcPts val="0"/>
                        </a:spcBef>
                        <a:spcAft>
                          <a:spcPts val="0"/>
                        </a:spcAft>
                        <a:buClrTx/>
                        <a:buSzTx/>
                        <a:buFontTx/>
                        <a:buNone/>
                        <a:tabLst/>
                        <a:defRPr/>
                      </a:pPr>
                      <a:r>
                        <a:rPr lang="en-US" sz="1000" b="0" noProof="0" dirty="0">
                          <a:latin typeface="+mn-lt"/>
                          <a:cs typeface="Arial"/>
                        </a:rPr>
                        <a:t>The individuals are available for consultation and will provide ongoing input on how something will impact future project work.</a:t>
                      </a:r>
                      <a:endParaRPr lang="da-DK" sz="1000" b="0" i="1" noProof="0" dirty="0">
                        <a:latin typeface="+mn-lt"/>
                        <a:cs typeface="Arial"/>
                      </a:endParaRPr>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Collaboration Committee</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Shared Services Managers, Dean's Office Managers, and Department Office Managers (ALF)</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noProof="0" dirty="0">
                          <a:latin typeface="+mn-lt"/>
                          <a:cs typeface="Arial"/>
                        </a:rPr>
                        <a:t>AAU's Digitalization Committee</a:t>
                      </a:r>
                      <a:endParaRPr lang="da-DK" sz="1100" noProof="0" dirty="0">
                        <a:latin typeface="+mn-lt"/>
                        <a:cs typeface="Arial"/>
                      </a:endParaRPr>
                    </a:p>
                  </a:txBody>
                  <a:tcPr>
                    <a:solidFill>
                      <a:srgbClr val="E9E9EC"/>
                    </a:solidFill>
                  </a:tcPr>
                </a:tc>
                <a:extLst>
                  <a:ext uri="{0D108BD9-81ED-4DB2-BD59-A6C34878D82A}">
                    <a16:rowId xmlns:a16="http://schemas.microsoft.com/office/drawing/2014/main" val="4253368382"/>
                  </a:ext>
                </a:extLst>
              </a:tr>
              <a:tr h="905773">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Informed</a:t>
                      </a:r>
                      <a:br>
                        <a:rPr lang="da-DK" sz="1100" b="1" noProof="0" dirty="0">
                          <a:latin typeface="+mn-lt"/>
                          <a:cs typeface="Arial"/>
                        </a:rPr>
                      </a:br>
                      <a:r>
                        <a:rPr lang="en-US" sz="1000" b="0" noProof="0" dirty="0">
                          <a:latin typeface="+mn-lt"/>
                          <a:cs typeface="Arial"/>
                        </a:rPr>
                        <a:t>These members should be kept informed about the project's progress but do not need to be provided with every single detail.</a:t>
                      </a:r>
                      <a:endParaRPr lang="da-DK" sz="1000" b="0" i="1" dirty="0"/>
                    </a:p>
                  </a:txBody>
                  <a:tcPr/>
                </a:tc>
                <a:tc>
                  <a:txBody>
                    <a:bodyPr/>
                    <a:lstStyle/>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err="1">
                          <a:latin typeface="+mn-lt"/>
                          <a:cs typeface="Arial"/>
                        </a:rPr>
                        <a:t>Executive</a:t>
                      </a:r>
                      <a:r>
                        <a:rPr lang="da-DK" sz="1100" noProof="0" dirty="0">
                          <a:latin typeface="+mn-lt"/>
                          <a:cs typeface="Arial"/>
                        </a:rPr>
                        <a:t> management </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100" noProof="0" dirty="0">
                          <a:latin typeface="+mn-lt"/>
                          <a:cs typeface="Arial"/>
                        </a:rPr>
                        <a:t>Department </a:t>
                      </a:r>
                      <a:r>
                        <a:rPr lang="da-DK" sz="1100" noProof="0" dirty="0" err="1">
                          <a:latin typeface="+mn-lt"/>
                          <a:cs typeface="Arial"/>
                        </a:rPr>
                        <a:t>Heads</a:t>
                      </a:r>
                      <a:endParaRPr lang="da-DK" sz="1100" noProof="0" dirty="0">
                        <a:latin typeface="+mn-lt"/>
                        <a:cs typeface="Arial"/>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da-DK" sz="1100" noProof="0" dirty="0">
                        <a:latin typeface="+mn-lt"/>
                        <a:cs typeface="Arial"/>
                      </a:endParaRPr>
                    </a:p>
                  </a:txBody>
                  <a:tcPr>
                    <a:solidFill>
                      <a:srgbClr val="E9E9EC"/>
                    </a:solidFill>
                  </a:tcPr>
                </a:tc>
                <a:extLst>
                  <a:ext uri="{0D108BD9-81ED-4DB2-BD59-A6C34878D82A}">
                    <a16:rowId xmlns:a16="http://schemas.microsoft.com/office/drawing/2014/main" val="272134378"/>
                  </a:ext>
                </a:extLst>
              </a:tr>
              <a:tr h="1128054">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en-US" sz="1100" b="1" noProof="0" dirty="0">
                          <a:latin typeface="+mn-lt"/>
                          <a:cs typeface="Arial"/>
                        </a:rPr>
                        <a:t>Special considerations regarding organization and coordination.</a:t>
                      </a:r>
                      <a:endParaRPr lang="da-DK" sz="1100" b="1" noProof="0" dirty="0">
                        <a:latin typeface="+mn-lt"/>
                        <a:cs typeface="Arial"/>
                      </a:endParaRPr>
                    </a:p>
                  </a:txBody>
                  <a:tcPr/>
                </a:tc>
                <a:tc>
                  <a:txBody>
                    <a:bodyPr/>
                    <a:lstStyle/>
                    <a:p>
                      <a:r>
                        <a:rPr lang="en-US" sz="1100" b="0" i="0" noProof="0" dirty="0">
                          <a:latin typeface="+mn-lt"/>
                          <a:cs typeface="Arial"/>
                        </a:rPr>
                        <a:t>The University Director, along with the administrative leadership team, takes the initiative for the activities under the goal. Implementation will occur in collaboration with the Dean's Office Managers and Department Office Managers.</a:t>
                      </a:r>
                    </a:p>
                    <a:p>
                      <a:endParaRPr lang="en-US" sz="1100" b="0" i="0" noProof="0" dirty="0">
                        <a:latin typeface="+mn-lt"/>
                        <a:cs typeface="Arial"/>
                      </a:endParaRPr>
                    </a:p>
                    <a:p>
                      <a:r>
                        <a:rPr lang="en-US" sz="1100" b="0" i="0" noProof="0" dirty="0">
                          <a:latin typeface="+mn-lt"/>
                          <a:cs typeface="Arial"/>
                        </a:rPr>
                        <a:t>Joint meetings are held between AL (administrative leadership) and the Office Managers (ALF) approximately every quarter to coordinate and prioritize the initiatives.</a:t>
                      </a:r>
                      <a:endParaRPr lang="da-DK" sz="1100" b="0" i="0" noProof="0" dirty="0">
                        <a:latin typeface="+mn-lt"/>
                        <a:cs typeface="Arial"/>
                      </a:endParaRPr>
                    </a:p>
                    <a:p>
                      <a:endParaRPr lang="da-DK" sz="1100" b="0" i="0" noProof="0" dirty="0">
                        <a:latin typeface="+mn-lt"/>
                        <a:cs typeface="Arial"/>
                      </a:endParaRPr>
                    </a:p>
                  </a:txBody>
                  <a:tcPr>
                    <a:solidFill>
                      <a:srgbClr val="D0CFD6"/>
                    </a:solidFill>
                  </a:tcPr>
                </a:tc>
                <a:extLst>
                  <a:ext uri="{0D108BD9-81ED-4DB2-BD59-A6C34878D82A}">
                    <a16:rowId xmlns:a16="http://schemas.microsoft.com/office/drawing/2014/main" val="1358258805"/>
                  </a:ext>
                </a:extLst>
              </a:tr>
              <a:tr h="754494">
                <a:tc>
                  <a:txBody>
                    <a:bodyPr/>
                    <a:lstStyle/>
                    <a:p>
                      <a:r>
                        <a:rPr lang="da-DK" sz="1100" b="1" dirty="0"/>
                        <a:t>Investment</a:t>
                      </a:r>
                    </a:p>
                    <a:p>
                      <a:endParaRPr lang="da-DK" sz="1100" b="1" dirty="0"/>
                    </a:p>
                  </a:txBody>
                  <a:tcPr/>
                </a:tc>
                <a:tc>
                  <a:txBody>
                    <a:bodyPr/>
                    <a:lstStyle/>
                    <a:p>
                      <a:r>
                        <a:rPr lang="en-US" sz="1100" dirty="0">
                          <a:solidFill>
                            <a:schemeClr val="tx1"/>
                          </a:solidFill>
                        </a:rPr>
                        <a:t>The collaboration on the implementation of the digital masterplan will require active participation from both Shared Services (FS), AAU Innovation, and the administrative functions at departments and faculties. This includes project organization for specific initiatives and will be financed from a central fund.</a:t>
                      </a:r>
                      <a:endParaRPr lang="da-DK" sz="1100" dirty="0">
                        <a:solidFill>
                          <a:schemeClr val="tx1"/>
                        </a:solidFill>
                      </a:endParaRPr>
                    </a:p>
                  </a:txBody>
                  <a:tcPr/>
                </a:tc>
                <a:extLst>
                  <a:ext uri="{0D108BD9-81ED-4DB2-BD59-A6C34878D82A}">
                    <a16:rowId xmlns:a16="http://schemas.microsoft.com/office/drawing/2014/main" val="1865553285"/>
                  </a:ext>
                </a:extLst>
              </a:tr>
            </a:tbl>
          </a:graphicData>
        </a:graphic>
      </p:graphicFrame>
    </p:spTree>
    <p:extLst>
      <p:ext uri="{BB962C8B-B14F-4D97-AF65-F5344CB8AC3E}">
        <p14:creationId xmlns:p14="http://schemas.microsoft.com/office/powerpoint/2010/main" val="4243177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4">
            <a:extLst>
              <a:ext uri="{FF2B5EF4-FFF2-40B4-BE49-F238E27FC236}">
                <a16:creationId xmlns:a16="http://schemas.microsoft.com/office/drawing/2014/main" id="{9241C5E6-9AD9-2442-BFFA-8872198CB9A1}"/>
              </a:ext>
            </a:extLst>
          </p:cNvPr>
          <p:cNvGraphicFramePr>
            <a:graphicFrameLocks noGrp="1"/>
          </p:cNvGraphicFramePr>
          <p:nvPr>
            <p:extLst>
              <p:ext uri="{D42A27DB-BD31-4B8C-83A1-F6EECF244321}">
                <p14:modId xmlns:p14="http://schemas.microsoft.com/office/powerpoint/2010/main" val="885115444"/>
              </p:ext>
            </p:extLst>
          </p:nvPr>
        </p:nvGraphicFramePr>
        <p:xfrm>
          <a:off x="0" y="0"/>
          <a:ext cx="12192000" cy="6857999"/>
        </p:xfrm>
        <a:graphic>
          <a:graphicData uri="http://schemas.openxmlformats.org/drawingml/2006/table">
            <a:tbl>
              <a:tblPr firstRow="1" bandRow="1">
                <a:tableStyleId>{5C22544A-7EE6-4342-B048-85BDC9FD1C3A}</a:tableStyleId>
              </a:tblPr>
              <a:tblGrid>
                <a:gridCol w="2498160">
                  <a:extLst>
                    <a:ext uri="{9D8B030D-6E8A-4147-A177-3AD203B41FA5}">
                      <a16:colId xmlns:a16="http://schemas.microsoft.com/office/drawing/2014/main" val="586551581"/>
                    </a:ext>
                  </a:extLst>
                </a:gridCol>
                <a:gridCol w="2743754">
                  <a:extLst>
                    <a:ext uri="{9D8B030D-6E8A-4147-A177-3AD203B41FA5}">
                      <a16:colId xmlns:a16="http://schemas.microsoft.com/office/drawing/2014/main" val="2966399754"/>
                    </a:ext>
                  </a:extLst>
                </a:gridCol>
                <a:gridCol w="6950086">
                  <a:extLst>
                    <a:ext uri="{9D8B030D-6E8A-4147-A177-3AD203B41FA5}">
                      <a16:colId xmlns:a16="http://schemas.microsoft.com/office/drawing/2014/main" val="1209051971"/>
                    </a:ext>
                  </a:extLst>
                </a:gridCol>
              </a:tblGrid>
              <a:tr h="444601">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1" noProof="0" dirty="0">
                          <a:latin typeface="+mn-lt"/>
                          <a:cs typeface="Arial"/>
                        </a:rPr>
                        <a:t>6. Administration and service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6.3 A strong safety culture at AAU. </a:t>
                      </a:r>
                      <a:endParaRPr lang="da-DK" sz="1800" b="1" kern="1200" dirty="0">
                        <a:solidFill>
                          <a:schemeClr val="lt1"/>
                        </a:solidFill>
                        <a:effectLst/>
                        <a:latin typeface="+mn-lt"/>
                        <a:ea typeface="+mn-ea"/>
                        <a:cs typeface="+mn-cs"/>
                      </a:endParaRPr>
                    </a:p>
                    <a:p>
                      <a:pPr marL="0" marR="0" lvl="0" indent="0" algn="ctr" defTabSz="685739" rtl="0" eaLnBrk="1" fontAlgn="auto" latinLnBrk="0" hangingPunct="1">
                        <a:lnSpc>
                          <a:spcPct val="100000"/>
                        </a:lnSpc>
                        <a:spcBef>
                          <a:spcPts val="0"/>
                        </a:spcBef>
                        <a:spcAft>
                          <a:spcPts val="0"/>
                        </a:spcAft>
                        <a:buClrTx/>
                        <a:buSzTx/>
                        <a:buFontTx/>
                        <a:buNone/>
                        <a:tabLst/>
                        <a:defRPr/>
                      </a:pPr>
                      <a:endParaRPr lang="da-DK" sz="16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da-DK"/>
                    </a:p>
                  </a:txBody>
                  <a:tcPr/>
                </a:tc>
                <a:extLst>
                  <a:ext uri="{0D108BD9-81ED-4DB2-BD59-A6C34878D82A}">
                    <a16:rowId xmlns:a16="http://schemas.microsoft.com/office/drawing/2014/main" val="540139700"/>
                  </a:ext>
                </a:extLst>
              </a:tr>
              <a:tr h="825960">
                <a:tc>
                  <a:txBody>
                    <a:bodyPr/>
                    <a:lstStyle/>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err="1">
                          <a:solidFill>
                            <a:schemeClr val="bg1"/>
                          </a:solidFill>
                          <a:latin typeface="+mn-lt"/>
                          <a:cs typeface="Arial"/>
                        </a:rPr>
                        <a:t>Responsible</a:t>
                      </a:r>
                      <a:r>
                        <a:rPr lang="da-DK" sz="1200" b="0" noProof="0" dirty="0">
                          <a:solidFill>
                            <a:schemeClr val="bg1"/>
                          </a:solidFill>
                          <a:latin typeface="+mn-lt"/>
                          <a:cs typeface="Arial"/>
                        </a:rPr>
                        <a:t> in </a:t>
                      </a:r>
                      <a:r>
                        <a:rPr lang="da-DK" sz="1200" b="0" noProof="0" dirty="0" err="1">
                          <a:solidFill>
                            <a:schemeClr val="bg1"/>
                          </a:solidFill>
                          <a:latin typeface="+mn-lt"/>
                          <a:cs typeface="Arial"/>
                        </a:rPr>
                        <a:t>Executive</a:t>
                      </a:r>
                      <a:r>
                        <a:rPr lang="da-DK" sz="1200" b="0" noProof="0" dirty="0">
                          <a:solidFill>
                            <a:schemeClr val="bg1"/>
                          </a:solidFill>
                          <a:latin typeface="+mn-lt"/>
                          <a:cs typeface="Arial"/>
                        </a:rPr>
                        <a:t> management:</a:t>
                      </a:r>
                    </a:p>
                    <a:p>
                      <a:pPr marL="0" marR="0" lvl="0" indent="0" algn="ctr" defTabSz="685739" rtl="0" eaLnBrk="1" fontAlgn="auto" latinLnBrk="0" hangingPunct="1">
                        <a:lnSpc>
                          <a:spcPct val="100000"/>
                        </a:lnSpc>
                        <a:spcBef>
                          <a:spcPts val="0"/>
                        </a:spcBef>
                        <a:spcAft>
                          <a:spcPts val="0"/>
                        </a:spcAft>
                        <a:buClrTx/>
                        <a:buSzTx/>
                        <a:buFontTx/>
                        <a:buNone/>
                        <a:tabLst/>
                        <a:defRPr/>
                      </a:pPr>
                      <a:r>
                        <a:rPr lang="da-DK" sz="1200" b="0" noProof="0" dirty="0">
                          <a:solidFill>
                            <a:schemeClr val="bg1"/>
                          </a:solidFill>
                          <a:latin typeface="+mn-lt"/>
                          <a:cs typeface="Arial"/>
                        </a:rPr>
                        <a:t>Søren</a:t>
                      </a:r>
                      <a:r>
                        <a:rPr lang="da-DK" sz="1200" b="0" baseline="0" noProof="0" dirty="0">
                          <a:solidFill>
                            <a:schemeClr val="bg1"/>
                          </a:solidFill>
                          <a:latin typeface="+mn-lt"/>
                          <a:cs typeface="Arial"/>
                        </a:rPr>
                        <a:t> Lind Christiansen</a:t>
                      </a:r>
                      <a:endParaRPr lang="da-DK" sz="1200" b="0" noProof="0" dirty="0">
                        <a:latin typeface="+mn-lt"/>
                        <a:cs typeface="Aria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D4875"/>
                    </a:solidFill>
                  </a:tcPr>
                </a:tc>
                <a:tc gridSpan="2" vMerge="1">
                  <a:txBody>
                    <a:bodyPr/>
                    <a:lstStyle/>
                    <a:p>
                      <a:endParaRPr lang="da-DK"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da-DK"/>
                    </a:p>
                  </a:txBody>
                  <a:tcPr/>
                </a:tc>
                <a:extLst>
                  <a:ext uri="{0D108BD9-81ED-4DB2-BD59-A6C34878D82A}">
                    <a16:rowId xmlns:a16="http://schemas.microsoft.com/office/drawing/2014/main" val="1805985664"/>
                  </a:ext>
                </a:extLst>
              </a:tr>
              <a:tr h="1981645">
                <a:tc>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r>
                        <a:rPr lang="da-DK" sz="1100" b="1" noProof="0" dirty="0" err="1">
                          <a:latin typeface="+mn-lt"/>
                          <a:cs typeface="Arial"/>
                        </a:rPr>
                        <a:t>Description</a:t>
                      </a:r>
                      <a:endParaRPr lang="da-DK" sz="1100" b="1" noProof="0" dirty="0">
                        <a:latin typeface="+mn-lt"/>
                        <a:cs typeface="Arial"/>
                      </a:endParaRPr>
                    </a:p>
                  </a:txBody>
                  <a:tcPr>
                    <a:lnT w="12700" cap="flat" cmpd="sng" algn="ctr">
                      <a:solidFill>
                        <a:schemeClr val="tx1"/>
                      </a:solidFill>
                      <a:prstDash val="solid"/>
                      <a:round/>
                      <a:headEnd type="none" w="med" len="med"/>
                      <a:tailEnd type="none" w="med" len="med"/>
                    </a:lnT>
                  </a:tcPr>
                </a:tc>
                <a:tc gridSpan="2">
                  <a:txBody>
                    <a:bodyPr/>
                    <a:lstStyle/>
                    <a:p>
                      <a:r>
                        <a:rPr lang="en-US" sz="1100" kern="1200" dirty="0">
                          <a:solidFill>
                            <a:schemeClr val="dk1"/>
                          </a:solidFill>
                          <a:effectLst/>
                          <a:latin typeface="+mn-lt"/>
                          <a:ea typeface="+mn-ea"/>
                          <a:cs typeface="+mn-cs"/>
                        </a:rPr>
                        <a:t>AAU is an attractive collaborator that takes care of research materials and physical environments, especially concerning the protection of dual-use technology and highly critical research data.</a:t>
                      </a:r>
                      <a:endParaRPr lang="da-DK"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AAU has a security culture across all institutes and departments that complies with applicable regulations. Leaders and employees demonstrate behavior guided by common sense, following the principle that AAU is as open as possible and as closed as necessary.</a:t>
                      </a:r>
                      <a:endParaRPr lang="da-DK"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AAU will implement the URIS recommendations and work on the updated masterplan for cyber and information security.</a:t>
                      </a:r>
                      <a:endParaRPr lang="da-DK" sz="1100" kern="1200" dirty="0">
                        <a:solidFill>
                          <a:schemeClr val="dk1"/>
                        </a:solidFill>
                        <a:effectLst/>
                        <a:latin typeface="+mn-lt"/>
                        <a:ea typeface="+mn-ea"/>
                        <a:cs typeface="+mn-cs"/>
                      </a:endParaRPr>
                    </a:p>
                    <a:p>
                      <a:r>
                        <a:rPr lang="en-US" sz="1100" kern="1200" dirty="0">
                          <a:solidFill>
                            <a:schemeClr val="dk1"/>
                          </a:solidFill>
                          <a:effectLst/>
                          <a:latin typeface="+mn-lt"/>
                          <a:ea typeface="+mn-ea"/>
                          <a:cs typeface="+mn-cs"/>
                        </a:rPr>
                        <a:t>AAU's reputation is positively influenced by the strong security culture.</a:t>
                      </a:r>
                      <a:endParaRPr lang="da-DK" sz="1100" kern="1200" dirty="0">
                        <a:solidFill>
                          <a:schemeClr val="dk1"/>
                        </a:solidFill>
                        <a:effectLst/>
                        <a:latin typeface="+mn-lt"/>
                        <a:ea typeface="+mn-ea"/>
                        <a:cs typeface="+mn-cs"/>
                      </a:endParaRPr>
                    </a:p>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endParaRPr lang="da-DK" sz="1100" baseline="0" noProof="0" dirty="0">
                        <a:solidFill>
                          <a:schemeClr val="tx1"/>
                        </a:solidFill>
                        <a:latin typeface="+mn-lt"/>
                        <a:cs typeface="Arial"/>
                      </a:endParaRPr>
                    </a:p>
                  </a:txBody>
                  <a:tcPr>
                    <a:lnT w="12700" cap="flat" cmpd="sng" algn="ctr">
                      <a:solidFill>
                        <a:schemeClr val="tx1"/>
                      </a:solidFill>
                      <a:prstDash val="solid"/>
                      <a:round/>
                      <a:headEnd type="none" w="med" len="med"/>
                      <a:tailEnd type="none" w="med" len="med"/>
                    </a:lnT>
                    <a:solidFill>
                      <a:srgbClr val="E9E9EC"/>
                    </a:solidFill>
                  </a:tcPr>
                </a:tc>
                <a:tc hMerge="1">
                  <a:txBody>
                    <a:bodyPr/>
                    <a:lstStyle/>
                    <a:p>
                      <a:endParaRPr lang="da-DK" dirty="0"/>
                    </a:p>
                  </a:txBody>
                  <a:tcPr/>
                </a:tc>
                <a:extLst>
                  <a:ext uri="{0D108BD9-81ED-4DB2-BD59-A6C34878D82A}">
                    <a16:rowId xmlns:a16="http://schemas.microsoft.com/office/drawing/2014/main" val="3612687906"/>
                  </a:ext>
                </a:extLst>
              </a:tr>
              <a:tr h="3605793">
                <a:tc gridSpan="2">
                  <a:txBody>
                    <a:bodyPr/>
                    <a:lstStyle/>
                    <a:p>
                      <a:pPr marL="0" marR="0" lvl="0" indent="0" algn="l" defTabSz="685739"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1" baseline="0" noProof="0" dirty="0">
                          <a:solidFill>
                            <a:schemeClr val="tx1"/>
                          </a:solidFill>
                          <a:latin typeface="+mn-lt"/>
                          <a:cs typeface="Arial"/>
                        </a:rPr>
                        <a:t>Success criteria</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aseline="0" noProof="0" dirty="0">
                        <a:solidFill>
                          <a:schemeClr val="tx1"/>
                        </a:solidFill>
                        <a:latin typeface="+mn-lt"/>
                        <a:cs typeface="Arial"/>
                      </a:endParaRP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solidFill>
                            <a:schemeClr val="tx1"/>
                          </a:solidFill>
                          <a:latin typeface="+mn-lt"/>
                          <a:cs typeface="Arial"/>
                        </a:rPr>
                        <a:t>AAU is an attractive partner, complying with applicable regulations for security regarding data protection, protection of dual-use technology, and international collaboration.</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solidFill>
                            <a:schemeClr val="tx1"/>
                          </a:solidFill>
                          <a:latin typeface="+mn-lt"/>
                          <a:cs typeface="Arial"/>
                        </a:rPr>
                        <a:t>All research environments have clear guidelines for risk assessment and a best practice for risk management that employees are aware of and follow.</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solidFill>
                            <a:schemeClr val="tx1"/>
                          </a:solidFill>
                          <a:latin typeface="+mn-lt"/>
                          <a:cs typeface="Arial"/>
                        </a:rPr>
                        <a:t>AAU will update guidelines for access to physical facilities on campus, including for guests.</a:t>
                      </a:r>
                    </a:p>
                    <a:p>
                      <a:pPr marL="171450" marR="0" lvl="0" indent="-171450" algn="l" defTabSz="6857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aseline="0" noProof="0" dirty="0">
                          <a:solidFill>
                            <a:schemeClr val="tx1"/>
                          </a:solidFill>
                          <a:latin typeface="+mn-lt"/>
                          <a:cs typeface="Arial"/>
                        </a:rPr>
                        <a:t>AAU's fundamental digital security has been improved, in accordance with the masterplan for cyber and information security.</a:t>
                      </a:r>
                      <a:endParaRPr lang="da-DK" sz="1100" baseline="0" noProof="0" dirty="0">
                        <a:solidFill>
                          <a:schemeClr val="tx1"/>
                        </a:solidFill>
                        <a:latin typeface="+mn-lt"/>
                        <a:cs typeface="Arial"/>
                      </a:endParaRPr>
                    </a:p>
                  </a:txBody>
                  <a:tcPr/>
                </a:tc>
                <a:tc hMerge="1">
                  <a:txBody>
                    <a:bodyPr/>
                    <a:lstStyle/>
                    <a:p>
                      <a:pPr marL="0" marR="0" lvl="0" indent="0" algn="l" defTabSz="685739" rtl="0" eaLnBrk="1" fontAlgn="auto" latinLnBrk="0" hangingPunct="1">
                        <a:lnSpc>
                          <a:spcPct val="100000"/>
                        </a:lnSpc>
                        <a:spcBef>
                          <a:spcPts val="0"/>
                        </a:spcBef>
                        <a:spcAft>
                          <a:spcPts val="0"/>
                        </a:spcAft>
                        <a:buClrTx/>
                        <a:buSzTx/>
                        <a:buFontTx/>
                        <a:buNone/>
                        <a:tabLst/>
                        <a:defRPr/>
                      </a:pPr>
                      <a:endParaRPr lang="da-DK" sz="1100" kern="1200" baseline="0" dirty="0">
                        <a:solidFill>
                          <a:schemeClr val="dk1"/>
                        </a:solidFill>
                        <a:latin typeface="+mn-lt"/>
                        <a:ea typeface="+mn-ea"/>
                        <a:cs typeface="Arial"/>
                      </a:endParaRPr>
                    </a:p>
                  </a:txBody>
                  <a:tcPr/>
                </a:tc>
                <a:tc>
                  <a:txBody>
                    <a:bodyPr/>
                    <a:lstStyle/>
                    <a:p>
                      <a:pPr>
                        <a:lnSpc>
                          <a:spcPct val="107000"/>
                        </a:lnSpc>
                        <a:spcAft>
                          <a:spcPts val="800"/>
                        </a:spcAft>
                      </a:pPr>
                      <a:r>
                        <a:rPr lang="en-US" sz="1100" b="1" dirty="0">
                          <a:effectLst/>
                          <a:latin typeface="+mn-lt"/>
                          <a:ea typeface="Calibri" panose="020F0502020204030204" pitchFamily="34" charset="0"/>
                          <a:cs typeface="Times New Roman" panose="02020603050405020304" pitchFamily="18" charset="0"/>
                        </a:rPr>
                        <a:t>Expected Results in 2024:</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AAU has an established security organization.</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All research environments at AAU that have dual-use technology and highly critical research data have been mapped.</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Implementation of URIS recommendations at all institutes and departments, following the plan approved by the executive management.</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Initiatives planned for implementation in 2024 in the masterplan for cyber and information security have been completed.</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All institutes and units have increased awareness of security.</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All employees have completed AAU's online courses in IT security and GDPR.</a:t>
                      </a:r>
                      <a:endParaRPr lang="da-DK" sz="1100" dirty="0">
                        <a:effectLst/>
                        <a:latin typeface="+mn-lt"/>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US" sz="1100" dirty="0">
                          <a:effectLst/>
                          <a:latin typeface="+mn-lt"/>
                          <a:ea typeface="Calibri" panose="020F0502020204030204" pitchFamily="34" charset="0"/>
                          <a:cs typeface="Times New Roman" panose="02020603050405020304" pitchFamily="18" charset="0"/>
                        </a:rPr>
                        <a:t>Selected employees and leaders have completed relevant security courses (e.g., physical security/work environment, PET courses on good security culture, dangerous technologies, or export control).</a:t>
                      </a:r>
                      <a:endParaRPr lang="da-DK" sz="1100" dirty="0">
                        <a:effectLst/>
                        <a:latin typeface="+mn-l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da-DK" sz="1100" b="0" dirty="0">
                        <a:solidFill>
                          <a:schemeClr val="tx1"/>
                        </a:solidFill>
                        <a:latin typeface="+mn-lt"/>
                      </a:endParaRPr>
                    </a:p>
                  </a:txBody>
                  <a:tcPr/>
                </a:tc>
                <a:extLst>
                  <a:ext uri="{0D108BD9-81ED-4DB2-BD59-A6C34878D82A}">
                    <a16:rowId xmlns:a16="http://schemas.microsoft.com/office/drawing/2014/main" val="3650400806"/>
                  </a:ext>
                </a:extLst>
              </a:tr>
            </a:tbl>
          </a:graphicData>
        </a:graphic>
      </p:graphicFrame>
    </p:spTree>
    <p:extLst>
      <p:ext uri="{BB962C8B-B14F-4D97-AF65-F5344CB8AC3E}">
        <p14:creationId xmlns:p14="http://schemas.microsoft.com/office/powerpoint/2010/main" val="10194360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6_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edarbejdermøde_CPH_26112018" id="{9DFECE72-9EAD-441D-9B54-60DB69D8D5EE}" vid="{D1614727-8BF7-42A9-99EB-06E9693F2E4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3567</Words>
  <Application>Microsoft Office PowerPoint</Application>
  <PresentationFormat>Widescreen</PresentationFormat>
  <Paragraphs>255</Paragraphs>
  <Slides>10</Slides>
  <Notes>10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10</vt:i4>
      </vt:variant>
    </vt:vector>
  </HeadingPairs>
  <TitlesOfParts>
    <vt:vector size="14" baseType="lpstr">
      <vt:lpstr>Arial</vt:lpstr>
      <vt:lpstr>Arial Black</vt:lpstr>
      <vt:lpstr>Calibri</vt:lpstr>
      <vt:lpstr>6_AAU PowerPoint</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Rikke Johanne Jensen</dc:creator>
  <cp:lastModifiedBy>Morten Korsgaard</cp:lastModifiedBy>
  <cp:revision>1</cp:revision>
  <cp:lastPrinted>2023-09-26T07:27:37Z</cp:lastPrinted>
  <dcterms:created xsi:type="dcterms:W3CDTF">2023-09-21T13:36:55Z</dcterms:created>
  <dcterms:modified xsi:type="dcterms:W3CDTF">2023-09-27T10:29:25Z</dcterms:modified>
</cp:coreProperties>
</file>